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59" r:id="rId3"/>
    <p:sldId id="301" r:id="rId4"/>
    <p:sldId id="289" r:id="rId5"/>
    <p:sldId id="327" r:id="rId6"/>
    <p:sldId id="339" r:id="rId7"/>
    <p:sldId id="340" r:id="rId8"/>
    <p:sldId id="291" r:id="rId9"/>
    <p:sldId id="324" r:id="rId10"/>
    <p:sldId id="290" r:id="rId11"/>
    <p:sldId id="295" r:id="rId12"/>
    <p:sldId id="338" r:id="rId13"/>
    <p:sldId id="296" r:id="rId14"/>
    <p:sldId id="346" r:id="rId15"/>
    <p:sldId id="347" r:id="rId16"/>
    <p:sldId id="341" r:id="rId17"/>
    <p:sldId id="344" r:id="rId18"/>
    <p:sldId id="342" r:id="rId19"/>
    <p:sldId id="321" r:id="rId20"/>
    <p:sldId id="293" r:id="rId21"/>
    <p:sldId id="345" r:id="rId22"/>
    <p:sldId id="312" r:id="rId23"/>
    <p:sldId id="329" r:id="rId24"/>
    <p:sldId id="336" r:id="rId25"/>
    <p:sldId id="332" r:id="rId26"/>
    <p:sldId id="333" r:id="rId27"/>
    <p:sldId id="292" r:id="rId28"/>
    <p:sldId id="298" r:id="rId29"/>
    <p:sldId id="299" r:id="rId30"/>
    <p:sldId id="309" r:id="rId31"/>
    <p:sldId id="326" r:id="rId32"/>
    <p:sldId id="330" r:id="rId33"/>
    <p:sldId id="300" r:id="rId34"/>
    <p:sldId id="282" r:id="rId35"/>
    <p:sldId id="283" r:id="rId36"/>
    <p:sldId id="335" r:id="rId3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de Quincey" initials="MdQ" lastIdx="1" clrIdx="0">
    <p:extLst>
      <p:ext uri="{19B8F6BF-5375-455C-9EA6-DF929625EA0E}">
        <p15:presenceInfo xmlns:p15="http://schemas.microsoft.com/office/powerpoint/2012/main" userId="84c3fbf723aa91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49B"/>
    <a:srgbClr val="B7B7C5"/>
    <a:srgbClr val="B0B0C0"/>
    <a:srgbClr val="A7A7B9"/>
    <a:srgbClr val="B9B9C7"/>
    <a:srgbClr val="009644"/>
    <a:srgbClr val="000000"/>
    <a:srgbClr val="EEE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0" autoAdjust="0"/>
    <p:restoredTop sz="96433" autoAdjust="0"/>
  </p:normalViewPr>
  <p:slideViewPr>
    <p:cSldViewPr snapToGrid="0" showGuides="1">
      <p:cViewPr>
        <p:scale>
          <a:sx n="75" d="100"/>
          <a:sy n="75" d="100"/>
        </p:scale>
        <p:origin x="317" y="768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26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457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131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22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98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90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47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25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428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480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79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618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819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616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478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528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382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00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865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2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70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59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32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76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343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22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006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32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=""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20.png"/><Relationship Id="rId18" Type="http://schemas.openxmlformats.org/officeDocument/2006/relationships/image" Target="../media/image470.png"/><Relationship Id="rId3" Type="http://schemas.openxmlformats.org/officeDocument/2006/relationships/image" Target="../media/image32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440.png"/><Relationship Id="rId10" Type="http://schemas.openxmlformats.org/officeDocument/2006/relationships/image" Target="../media/image76.png"/><Relationship Id="rId4" Type="http://schemas.openxmlformats.org/officeDocument/2006/relationships/image" Target="../media/image330.png"/><Relationship Id="rId9" Type="http://schemas.openxmlformats.org/officeDocument/2006/relationships/image" Target="../media/image75.png"/><Relationship Id="rId1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>
          <a:xfrm>
            <a:off x="-2" y="756049"/>
            <a:ext cx="9144001" cy="792000"/>
          </a:xfrm>
        </p:spPr>
        <p:txBody>
          <a:bodyPr rIns="1800000"/>
          <a:lstStyle/>
          <a:p>
            <a:r>
              <a:rPr lang="en-GB" dirty="0" smtClean="0"/>
              <a:t>Structure Learning in High-Dimensional Time Series Data</a:t>
            </a:r>
            <a:endParaRPr lang="en-GB" dirty="0"/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Final project Presentation, 14-07-2022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Martin de Quincey</a:t>
            </a:r>
            <a:endParaRPr lang="en-GB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Mathematics and Computer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Methodologies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306642"/>
            <a:ext cx="7556501" cy="31160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Permutation-Based</a:t>
            </a:r>
          </a:p>
          <a:p>
            <a:pPr marL="702900" lvl="3" indent="-342900"/>
            <a:r>
              <a:rPr lang="en-GB" dirty="0" smtClean="0"/>
              <a:t>Greedy Random Walk</a:t>
            </a:r>
          </a:p>
          <a:p>
            <a:endParaRPr lang="en-GB" sz="19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Iterative</a:t>
            </a:r>
          </a:p>
          <a:p>
            <a:pPr marL="702900" lvl="3" indent="-342900"/>
            <a:r>
              <a:rPr lang="en-GB" dirty="0" smtClean="0"/>
              <a:t>Orthogonal Matching Pursuit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9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Continuous </a:t>
            </a:r>
          </a:p>
          <a:p>
            <a:pPr marL="702900" lvl="3" indent="-342900"/>
            <a:r>
              <a:rPr lang="en-GB" dirty="0" smtClean="0"/>
              <a:t>NOTEARS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950" dirty="0" smtClean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4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Random Walk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Exhaustively trying all orderings is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Random walk on the set of orderings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Possible transitions: Swapping two variables in the </a:t>
                </a:r>
                <a:r>
                  <a:rPr lang="en-GB" sz="1950" dirty="0" smtClean="0"/>
                  <a:t>ordering</a:t>
                </a:r>
              </a:p>
              <a:p>
                <a:pPr lvl="5" indent="0">
                  <a:buNone/>
                </a:pPr>
                <a:endParaRPr lang="en-GB" dirty="0" smtClean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  <a:blipFill rotWithShape="0">
                <a:blip r:embed="rId3"/>
                <a:stretch>
                  <a:fillRect l="-1855" t="-23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9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</a:t>
            </a:r>
            <a:r>
              <a:rPr lang="en-GB" dirty="0" smtClean="0"/>
              <a:t>Random </a:t>
            </a:r>
            <a:r>
              <a:rPr lang="en-GB" dirty="0" smtClean="0"/>
              <a:t>Walk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vak 7"/>
              <p:cNvSpPr txBox="1"/>
              <p:nvPr/>
            </p:nvSpPr>
            <p:spPr>
              <a:xfrm>
                <a:off x="6347133" y="2540680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2,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33" y="2540680"/>
                <a:ext cx="1295400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kstvak 14"/>
          <p:cNvSpPr txBox="1"/>
          <p:nvPr/>
        </p:nvSpPr>
        <p:spPr>
          <a:xfrm>
            <a:off x="2125980" y="2530042"/>
            <a:ext cx="1295400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14:m xmlns:a14="http://schemas.microsoft.com/office/drawing/2010/main">
              <m:oMathPara xmlns:m="http://schemas.openxmlformats.org/officeDocument/2006/math">
                <m:oMathParaPr>
                  <m:jc m:val="centerGroup"/>
                </m:oMathParaPr>
                <m:oMath xmlns:m="http://schemas.openxmlformats.org/officeDocument/2006/math">
                  <m:sSub>
                    <m:sSubPr>
                      <m:ctrlPr>
                        <a:rPr lang="en-US" sz="2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</m:e>
                    <m: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2,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sub>
                  </m:sSub>
                </m:oMath>
              </m:oMathPara>
            </a14:m>
            <a:endParaRPr lang="nl-NL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kstvak 15"/>
              <p:cNvSpPr txBox="1"/>
              <p:nvPr/>
            </p:nvSpPr>
            <p:spPr>
              <a:xfrm>
                <a:off x="3162300" y="3842291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6" name="Tekstvak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3842291"/>
                <a:ext cx="1295400" cy="429669"/>
              </a:xfrm>
              <a:prstGeom prst="rect">
                <a:avLst/>
              </a:prstGeom>
              <a:blipFill rotWithShape="0">
                <a:blip r:embed="rId4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/>
              <p:cNvSpPr txBox="1"/>
              <p:nvPr/>
            </p:nvSpPr>
            <p:spPr>
              <a:xfrm>
                <a:off x="5457826" y="3849911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7" name="Tekstvak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826" y="3849911"/>
                <a:ext cx="1295400" cy="429669"/>
              </a:xfrm>
              <a:prstGeom prst="rect">
                <a:avLst/>
              </a:prstGeom>
              <a:blipFill rotWithShape="0"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vak 17"/>
              <p:cNvSpPr txBox="1"/>
              <p:nvPr/>
            </p:nvSpPr>
            <p:spPr>
              <a:xfrm>
                <a:off x="3049496" y="1152438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8" name="Tekstvak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496" y="1152438"/>
                <a:ext cx="1295400" cy="429669"/>
              </a:xfrm>
              <a:prstGeom prst="rect">
                <a:avLst/>
              </a:prstGeom>
              <a:blipFill rotWithShape="0">
                <a:blip r:embed="rId6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vak 18"/>
              <p:cNvSpPr txBox="1"/>
              <p:nvPr/>
            </p:nvSpPr>
            <p:spPr>
              <a:xfrm>
                <a:off x="5280660" y="1165423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9" name="Tekstvak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60" y="1165423"/>
                <a:ext cx="1295400" cy="429669"/>
              </a:xfrm>
              <a:prstGeom prst="rect">
                <a:avLst/>
              </a:prstGeom>
              <a:blipFill rotWithShape="0">
                <a:blip r:embed="rId7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PIJL-LINKS en -RECHTS 31"/>
          <p:cNvSpPr/>
          <p:nvPr/>
        </p:nvSpPr>
        <p:spPr>
          <a:xfrm>
            <a:off x="4314416" y="1285410"/>
            <a:ext cx="966244" cy="130978"/>
          </a:xfrm>
          <a:prstGeom prst="leftRightArrow">
            <a:avLst>
              <a:gd name="adj1" fmla="val 50000"/>
              <a:gd name="adj2" fmla="val 105401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IJL-LINKS en -RECHTS 36"/>
          <p:cNvSpPr/>
          <p:nvPr/>
        </p:nvSpPr>
        <p:spPr>
          <a:xfrm rot="2700000">
            <a:off x="2452341" y="3352474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IJL-LINKS en -RECHTS 37"/>
          <p:cNvSpPr/>
          <p:nvPr/>
        </p:nvSpPr>
        <p:spPr>
          <a:xfrm rot="18900000">
            <a:off x="2404118" y="2046266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IJL-LINKS en -RECHTS 38"/>
          <p:cNvSpPr/>
          <p:nvPr/>
        </p:nvSpPr>
        <p:spPr>
          <a:xfrm>
            <a:off x="4398158" y="3999256"/>
            <a:ext cx="96624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IJL-LINKS en -RECHTS 39"/>
          <p:cNvSpPr/>
          <p:nvPr/>
        </p:nvSpPr>
        <p:spPr>
          <a:xfrm rot="13500000">
            <a:off x="5880128" y="2080965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IJL-LINKS en -RECHTS 40"/>
          <p:cNvSpPr/>
          <p:nvPr/>
        </p:nvSpPr>
        <p:spPr>
          <a:xfrm rot="18900000">
            <a:off x="5761445" y="3370247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PIJL-LINKS en -RECHTS 41"/>
          <p:cNvSpPr/>
          <p:nvPr/>
        </p:nvSpPr>
        <p:spPr>
          <a:xfrm>
            <a:off x="3276883" y="2689298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PIJL-LINKS en -RECHTS 43"/>
          <p:cNvSpPr/>
          <p:nvPr/>
        </p:nvSpPr>
        <p:spPr>
          <a:xfrm rot="18900000">
            <a:off x="3210173" y="2709416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PIJL-LINKS en -RECHTS 44"/>
          <p:cNvSpPr/>
          <p:nvPr/>
        </p:nvSpPr>
        <p:spPr>
          <a:xfrm rot="2700000">
            <a:off x="3198576" y="2703500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6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Greedy Random Walk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306642"/>
            <a:ext cx="7556501" cy="31160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 smtClean="0"/>
              <a:t>Randomly swap the order of two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 smtClean="0"/>
              <a:t>Transition to this new ordering if it achieves a better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50" dirty="0" smtClean="0"/>
              <a:t>Iterate until time-out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56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</a:t>
            </a:r>
            <a:r>
              <a:rPr lang="en-GB" dirty="0" smtClean="0"/>
              <a:t>Greedy Random </a:t>
            </a:r>
            <a:r>
              <a:rPr lang="en-GB" dirty="0" smtClean="0"/>
              <a:t>Walk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vak 7"/>
              <p:cNvSpPr txBox="1"/>
              <p:nvPr/>
            </p:nvSpPr>
            <p:spPr>
              <a:xfrm>
                <a:off x="6347132" y="2540680"/>
                <a:ext cx="1727019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2,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| 9.25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32" y="2540680"/>
                <a:ext cx="1727019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/>
              <p:cNvSpPr txBox="1"/>
              <p:nvPr/>
            </p:nvSpPr>
            <p:spPr>
              <a:xfrm>
                <a:off x="1472184" y="2540139"/>
                <a:ext cx="1806383" cy="737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r>
                        <m:rPr>
                          <m:nor/>
                        </m:rPr>
                        <a:rPr lang="nl-NL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nor/>
                        </m:rPr>
                        <a:rPr lang="nl-NL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.12</m:t>
                      </m:r>
                    </m:oMath>
                  </m:oMathPara>
                </a14:m>
                <a:endParaRPr lang="nl-NL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sz="2000" dirty="0"/>
              </a:p>
            </p:txBody>
          </p:sp>
        </mc:Choice>
        <mc:Fallback>
          <p:sp>
            <p:nvSpPr>
              <p:cNvPr id="15" name="Tekstvak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84" y="2540139"/>
                <a:ext cx="1806383" cy="737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/>
              <p:cNvSpPr txBox="1"/>
              <p:nvPr/>
            </p:nvSpPr>
            <p:spPr>
              <a:xfrm>
                <a:off x="5457826" y="3849911"/>
                <a:ext cx="1720214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| 7.23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7" name="Tekstvak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826" y="3849911"/>
                <a:ext cx="1720214" cy="429669"/>
              </a:xfrm>
              <a:prstGeom prst="rect">
                <a:avLst/>
              </a:prstGeom>
              <a:blipFill rotWithShape="0"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vak 17"/>
              <p:cNvSpPr txBox="1"/>
              <p:nvPr/>
            </p:nvSpPr>
            <p:spPr>
              <a:xfrm>
                <a:off x="2819432" y="1142191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| 7.28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8" name="Tekstvak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32" y="1142191"/>
                <a:ext cx="1295400" cy="429669"/>
              </a:xfrm>
              <a:prstGeom prst="rect">
                <a:avLst/>
              </a:prstGeom>
              <a:blipFill rotWithShape="0">
                <a:blip r:embed="rId6"/>
                <a:stretch>
                  <a:fillRect r="-20755" b="-1126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vak 18"/>
              <p:cNvSpPr txBox="1"/>
              <p:nvPr/>
            </p:nvSpPr>
            <p:spPr>
              <a:xfrm>
                <a:off x="5436108" y="1150589"/>
                <a:ext cx="1741932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| 5.41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9" name="Tekstvak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08" y="1150589"/>
                <a:ext cx="1741932" cy="429669"/>
              </a:xfrm>
              <a:prstGeom prst="rect">
                <a:avLst/>
              </a:prstGeom>
              <a:blipFill rotWithShape="0">
                <a:blip r:embed="rId7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IJL-RECHTS 30"/>
          <p:cNvSpPr/>
          <p:nvPr/>
        </p:nvSpPr>
        <p:spPr>
          <a:xfrm rot="13234682">
            <a:off x="1805853" y="3379617"/>
            <a:ext cx="1709882" cy="21415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PIJL-RECHTS 34"/>
          <p:cNvSpPr/>
          <p:nvPr/>
        </p:nvSpPr>
        <p:spPr>
          <a:xfrm>
            <a:off x="4127700" y="1123080"/>
            <a:ext cx="1266195" cy="308174"/>
          </a:xfrm>
          <a:prstGeom prst="rightArrow">
            <a:avLst>
              <a:gd name="adj1" fmla="val 33624"/>
              <a:gd name="adj2" fmla="val 73406"/>
            </a:avLst>
          </a:prstGeom>
          <a:solidFill>
            <a:srgbClr val="B7B7C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Afgeronde rechthoek 6"/>
              <p:cNvSpPr/>
              <p:nvPr/>
            </p:nvSpPr>
            <p:spPr>
              <a:xfrm>
                <a:off x="2376000" y="3960000"/>
                <a:ext cx="1744936" cy="394335"/>
              </a:xfrm>
              <a:prstGeom prst="roundRect">
                <a:avLst/>
              </a:prstGeom>
              <a:solidFill>
                <a:srgbClr val="61649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8.32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7" name="Afgeronde rechthoe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00" y="3960000"/>
                <a:ext cx="1744936" cy="394335"/>
              </a:xfrm>
              <a:prstGeom prst="round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Afgeronde rechthoek 45"/>
              <p:cNvSpPr/>
              <p:nvPr/>
            </p:nvSpPr>
            <p:spPr>
              <a:xfrm>
                <a:off x="5400000" y="3960000"/>
                <a:ext cx="1744936" cy="394335"/>
              </a:xfrm>
              <a:prstGeom prst="roundRect">
                <a:avLst/>
              </a:prstGeom>
              <a:solidFill>
                <a:srgbClr val="61649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8.32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46" name="Afgeronde rechthoek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3960000"/>
                <a:ext cx="1744936" cy="394335"/>
              </a:xfrm>
              <a:prstGeom prst="round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Afgeronde rechthoek 46"/>
              <p:cNvSpPr/>
              <p:nvPr/>
            </p:nvSpPr>
            <p:spPr>
              <a:xfrm>
                <a:off x="6696000" y="2520000"/>
                <a:ext cx="1744936" cy="394335"/>
              </a:xfrm>
              <a:prstGeom prst="roundRect">
                <a:avLst/>
              </a:prstGeom>
              <a:solidFill>
                <a:srgbClr val="61649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8.32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47" name="Afgeronde rechthoek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00" y="2520000"/>
                <a:ext cx="1744936" cy="394335"/>
              </a:xfrm>
              <a:prstGeom prst="roundRect">
                <a:avLst/>
              </a:prstGeom>
              <a:blipFill rotWithShape="0"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Afgeronde rechthoek 47"/>
              <p:cNvSpPr/>
              <p:nvPr/>
            </p:nvSpPr>
            <p:spPr>
              <a:xfrm>
                <a:off x="5400000" y="1080000"/>
                <a:ext cx="1744936" cy="394335"/>
              </a:xfrm>
              <a:prstGeom prst="roundRect">
                <a:avLst/>
              </a:prstGeom>
              <a:solidFill>
                <a:srgbClr val="61649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8.32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48" name="Afgeronde rechthoek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0" y="1080000"/>
                <a:ext cx="1744936" cy="394335"/>
              </a:xfrm>
              <a:prstGeom prst="roundRect">
                <a:avLst/>
              </a:prstGeom>
              <a:blipFill rotWithShape="0">
                <a:blip r:embed="rId11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Afgeronde rechthoek 48"/>
              <p:cNvSpPr/>
              <p:nvPr/>
            </p:nvSpPr>
            <p:spPr>
              <a:xfrm>
                <a:off x="2376000" y="1080000"/>
                <a:ext cx="1744936" cy="394335"/>
              </a:xfrm>
              <a:prstGeom prst="roundRect">
                <a:avLst/>
              </a:prstGeom>
              <a:solidFill>
                <a:srgbClr val="61649B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8.32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49" name="Afgeronde rechthoek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00" y="1080000"/>
                <a:ext cx="1744936" cy="394335"/>
              </a:xfrm>
              <a:prstGeom prst="roundRect">
                <a:avLst/>
              </a:prstGeom>
              <a:blipFill rotWithShape="0">
                <a:blip r:embed="rId12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Afgeronde rechthoek 49"/>
              <p:cNvSpPr/>
              <p:nvPr/>
            </p:nvSpPr>
            <p:spPr>
              <a:xfrm>
                <a:off x="1080000" y="2520000"/>
                <a:ext cx="1744936" cy="394335"/>
              </a:xfrm>
              <a:prstGeom prst="roundRect">
                <a:avLst/>
              </a:prstGeom>
              <a:solidFill>
                <a:srgbClr val="61649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i="1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nl-NL" sz="2000" i="1">
                          <a:latin typeface="Cambria Math" panose="02040503050406030204" pitchFamily="18" charset="0"/>
                        </a:rPr>
                        <m:t>8.32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50" name="Afgeronde rechthoek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2520000"/>
                <a:ext cx="1744936" cy="394335"/>
              </a:xfrm>
              <a:prstGeom prst="roundRect">
                <a:avLst/>
              </a:prstGeom>
              <a:blipFill rotWithShape="0">
                <a:blip r:embed="rId1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PIJL-RECHTS 52"/>
          <p:cNvSpPr/>
          <p:nvPr/>
        </p:nvSpPr>
        <p:spPr>
          <a:xfrm rot="13234682">
            <a:off x="6106921" y="1932612"/>
            <a:ext cx="1709882" cy="21415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PIJL-RECHTS 53"/>
          <p:cNvSpPr/>
          <p:nvPr/>
        </p:nvSpPr>
        <p:spPr>
          <a:xfrm rot="8402589">
            <a:off x="6106921" y="3345275"/>
            <a:ext cx="1709882" cy="21415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PIJL-RECHTS 54"/>
          <p:cNvSpPr/>
          <p:nvPr/>
        </p:nvSpPr>
        <p:spPr>
          <a:xfrm rot="8402589">
            <a:off x="1778788" y="1852176"/>
            <a:ext cx="1709882" cy="21415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PIJL-RECHTS 55"/>
          <p:cNvSpPr/>
          <p:nvPr/>
        </p:nvSpPr>
        <p:spPr>
          <a:xfrm>
            <a:off x="4127700" y="3995485"/>
            <a:ext cx="1266195" cy="308174"/>
          </a:xfrm>
          <a:prstGeom prst="rightArrow">
            <a:avLst>
              <a:gd name="adj1" fmla="val 33624"/>
              <a:gd name="adj2" fmla="val 73406"/>
            </a:avLst>
          </a:prstGeom>
          <a:solidFill>
            <a:srgbClr val="B7B7C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PIJL-RECHTS 56"/>
          <p:cNvSpPr/>
          <p:nvPr/>
        </p:nvSpPr>
        <p:spPr>
          <a:xfrm rot="10800000">
            <a:off x="2819431" y="2577141"/>
            <a:ext cx="3882871" cy="308174"/>
          </a:xfrm>
          <a:prstGeom prst="rightArrow">
            <a:avLst>
              <a:gd name="adj1" fmla="val 33624"/>
              <a:gd name="adj2" fmla="val 73406"/>
            </a:avLst>
          </a:prstGeom>
          <a:solidFill>
            <a:srgbClr val="B7B7C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PIJL-RECHTS 57"/>
          <p:cNvSpPr/>
          <p:nvPr/>
        </p:nvSpPr>
        <p:spPr>
          <a:xfrm rot="19169695">
            <a:off x="2870586" y="2596653"/>
            <a:ext cx="3882871" cy="308174"/>
          </a:xfrm>
          <a:prstGeom prst="rightArrow">
            <a:avLst>
              <a:gd name="adj1" fmla="val 33624"/>
              <a:gd name="adj2" fmla="val 73406"/>
            </a:avLst>
          </a:prstGeom>
          <a:solidFill>
            <a:srgbClr val="B7B7C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PIJL-RECHTS 58"/>
          <p:cNvSpPr/>
          <p:nvPr/>
        </p:nvSpPr>
        <p:spPr>
          <a:xfrm rot="2324357">
            <a:off x="2819361" y="2567982"/>
            <a:ext cx="3882871" cy="308174"/>
          </a:xfrm>
          <a:prstGeom prst="rightArrow">
            <a:avLst>
              <a:gd name="adj1" fmla="val 33624"/>
              <a:gd name="adj2" fmla="val 73406"/>
            </a:avLst>
          </a:prstGeom>
          <a:solidFill>
            <a:srgbClr val="B7B7C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51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-RECHTS 5"/>
          <p:cNvSpPr/>
          <p:nvPr/>
        </p:nvSpPr>
        <p:spPr>
          <a:xfrm rot="8100000">
            <a:off x="2196924" y="1944068"/>
            <a:ext cx="1137600" cy="30817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</a:t>
            </a:r>
            <a:r>
              <a:rPr lang="en-GB" dirty="0" smtClean="0"/>
              <a:t>Greedy Random </a:t>
            </a:r>
            <a:r>
              <a:rPr lang="en-GB" dirty="0" smtClean="0"/>
              <a:t>Walk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vak 7"/>
              <p:cNvSpPr txBox="1"/>
              <p:nvPr/>
            </p:nvSpPr>
            <p:spPr>
              <a:xfrm>
                <a:off x="6347132" y="2540680"/>
                <a:ext cx="1727019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2,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| 9.25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132" y="2540680"/>
                <a:ext cx="1727019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vak 14"/>
              <p:cNvSpPr txBox="1"/>
              <p:nvPr/>
            </p:nvSpPr>
            <p:spPr>
              <a:xfrm>
                <a:off x="1472184" y="2540139"/>
                <a:ext cx="1806383" cy="737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m:rPr>
                          <m:nor/>
                        </m:rPr>
                        <a:rPr lang="nl-NL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r>
                        <m:rPr>
                          <m:nor/>
                        </m:rPr>
                        <a:rPr lang="nl-NL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nl-NL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nl-NL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nl-NL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NL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sz="2000" dirty="0"/>
              </a:p>
            </p:txBody>
          </p:sp>
        </mc:Choice>
        <mc:Fallback>
          <p:sp>
            <p:nvSpPr>
              <p:cNvPr id="15" name="Tekstvak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84" y="2540139"/>
                <a:ext cx="1806383" cy="737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kstvak 15"/>
              <p:cNvSpPr txBox="1"/>
              <p:nvPr/>
            </p:nvSpPr>
            <p:spPr>
              <a:xfrm>
                <a:off x="2819432" y="3862164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| 8.32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6" name="Tekstvak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32" y="3862164"/>
                <a:ext cx="1295400" cy="429669"/>
              </a:xfrm>
              <a:prstGeom prst="rect">
                <a:avLst/>
              </a:prstGeom>
              <a:blipFill rotWithShape="0">
                <a:blip r:embed="rId5"/>
                <a:stretch>
                  <a:fillRect r="-20755"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vak 16"/>
              <p:cNvSpPr txBox="1"/>
              <p:nvPr/>
            </p:nvSpPr>
            <p:spPr>
              <a:xfrm>
                <a:off x="5457826" y="3849911"/>
                <a:ext cx="1720214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| 7.23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7" name="Tekstvak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826" y="3849911"/>
                <a:ext cx="1720214" cy="429669"/>
              </a:xfrm>
              <a:prstGeom prst="rect">
                <a:avLst/>
              </a:prstGeom>
              <a:blipFill rotWithShape="0"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vak 17"/>
              <p:cNvSpPr txBox="1"/>
              <p:nvPr/>
            </p:nvSpPr>
            <p:spPr>
              <a:xfrm>
                <a:off x="2819432" y="1142191"/>
                <a:ext cx="1295400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| 7.28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8" name="Tekstvak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32" y="1142191"/>
                <a:ext cx="1295400" cy="429669"/>
              </a:xfrm>
              <a:prstGeom prst="rect">
                <a:avLst/>
              </a:prstGeom>
              <a:blipFill rotWithShape="0">
                <a:blip r:embed="rId7"/>
                <a:stretch>
                  <a:fillRect r="-20755" b="-1126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vak 18"/>
              <p:cNvSpPr txBox="1"/>
              <p:nvPr/>
            </p:nvSpPr>
            <p:spPr>
              <a:xfrm>
                <a:off x="5436108" y="1150589"/>
                <a:ext cx="1741932" cy="42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| 6.12</m:t>
                      </m:r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19" name="Tekstvak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08" y="1150589"/>
                <a:ext cx="1741932" cy="429669"/>
              </a:xfrm>
              <a:prstGeom prst="rect">
                <a:avLst/>
              </a:prstGeom>
              <a:blipFill rotWithShape="0">
                <a:blip r:embed="rId8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PIJL-RECHTS 28"/>
          <p:cNvSpPr/>
          <p:nvPr/>
        </p:nvSpPr>
        <p:spPr>
          <a:xfrm rot="10800000">
            <a:off x="3188457" y="2644399"/>
            <a:ext cx="3158675" cy="241507"/>
          </a:xfrm>
          <a:prstGeom prst="rightArrow">
            <a:avLst>
              <a:gd name="adj1" fmla="val 35301"/>
              <a:gd name="adj2" fmla="val 9465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PIJL-RECHTS 29"/>
          <p:cNvSpPr/>
          <p:nvPr/>
        </p:nvSpPr>
        <p:spPr>
          <a:xfrm rot="8100000">
            <a:off x="6297832" y="3256044"/>
            <a:ext cx="1137600" cy="30817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PIJL-RECHTS 30"/>
          <p:cNvSpPr/>
          <p:nvPr/>
        </p:nvSpPr>
        <p:spPr>
          <a:xfrm rot="13500000">
            <a:off x="2204259" y="3327421"/>
            <a:ext cx="1137600" cy="30817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PIJL-RECHTS 32"/>
          <p:cNvSpPr/>
          <p:nvPr/>
        </p:nvSpPr>
        <p:spPr>
          <a:xfrm rot="13500000">
            <a:off x="6297830" y="1906629"/>
            <a:ext cx="1137600" cy="30817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-RECHTS 33"/>
          <p:cNvSpPr/>
          <p:nvPr/>
        </p:nvSpPr>
        <p:spPr>
          <a:xfrm>
            <a:off x="4488650" y="3922911"/>
            <a:ext cx="969176" cy="30817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PIJL-RECHTS 34"/>
          <p:cNvSpPr/>
          <p:nvPr/>
        </p:nvSpPr>
        <p:spPr>
          <a:xfrm>
            <a:off x="4488650" y="1213185"/>
            <a:ext cx="969176" cy="308174"/>
          </a:xfrm>
          <a:prstGeom prst="rightArrow">
            <a:avLst>
              <a:gd name="adj1" fmla="val 33624"/>
              <a:gd name="adj2" fmla="val 734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-RECHTS 35"/>
          <p:cNvSpPr/>
          <p:nvPr/>
        </p:nvSpPr>
        <p:spPr>
          <a:xfrm rot="18900000">
            <a:off x="3309781" y="2600094"/>
            <a:ext cx="3158675" cy="241507"/>
          </a:xfrm>
          <a:prstGeom prst="rightArrow">
            <a:avLst>
              <a:gd name="adj1" fmla="val 35301"/>
              <a:gd name="adj2" fmla="val 9465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PIJL-RECHTS 42"/>
          <p:cNvSpPr/>
          <p:nvPr/>
        </p:nvSpPr>
        <p:spPr>
          <a:xfrm rot="13500000">
            <a:off x="3689192" y="2630949"/>
            <a:ext cx="3158675" cy="241507"/>
          </a:xfrm>
          <a:prstGeom prst="rightArrow">
            <a:avLst>
              <a:gd name="adj1" fmla="val 35301"/>
              <a:gd name="adj2" fmla="val 9465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53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Greedy Random Walk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2" name="PIJL-LINKS en -RECHTS 31"/>
          <p:cNvSpPr/>
          <p:nvPr/>
        </p:nvSpPr>
        <p:spPr>
          <a:xfrm>
            <a:off x="4352516" y="1263850"/>
            <a:ext cx="928144" cy="215328"/>
          </a:xfrm>
          <a:prstGeom prst="leftRightArrow">
            <a:avLst>
              <a:gd name="adj1" fmla="val 50000"/>
              <a:gd name="adj2" fmla="val 7172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  <a:tileRect/>
          </a:gra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IJL-LINKS en -RECHTS 36"/>
          <p:cNvSpPr/>
          <p:nvPr/>
        </p:nvSpPr>
        <p:spPr>
          <a:xfrm rot="2700000">
            <a:off x="2452341" y="3352474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IJL-LINKS en -RECHTS 37"/>
          <p:cNvSpPr/>
          <p:nvPr/>
        </p:nvSpPr>
        <p:spPr>
          <a:xfrm rot="18900000">
            <a:off x="2524558" y="1996378"/>
            <a:ext cx="988416" cy="113902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IJL-LINKS en -RECHTS 38"/>
          <p:cNvSpPr/>
          <p:nvPr/>
        </p:nvSpPr>
        <p:spPr>
          <a:xfrm>
            <a:off x="4352516" y="4072594"/>
            <a:ext cx="966244" cy="187129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IJL-LINKS en -RECHTS 39"/>
          <p:cNvSpPr/>
          <p:nvPr/>
        </p:nvSpPr>
        <p:spPr>
          <a:xfrm rot="13500000">
            <a:off x="5891263" y="2054083"/>
            <a:ext cx="1031255" cy="118839"/>
          </a:xfrm>
          <a:prstGeom prst="leftRightArrow">
            <a:avLst>
              <a:gd name="adj1" fmla="val 50000"/>
              <a:gd name="adj2" fmla="val 105401"/>
            </a:avLst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IJL-LINKS en -RECHTS 40"/>
          <p:cNvSpPr/>
          <p:nvPr/>
        </p:nvSpPr>
        <p:spPr>
          <a:xfrm rot="18900000">
            <a:off x="5761445" y="3370247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PIJL-LINKS en -RECHTS 41"/>
          <p:cNvSpPr/>
          <p:nvPr/>
        </p:nvSpPr>
        <p:spPr>
          <a:xfrm>
            <a:off x="3276883" y="2689298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PIJL-LINKS en -RECHTS 43"/>
          <p:cNvSpPr/>
          <p:nvPr/>
        </p:nvSpPr>
        <p:spPr>
          <a:xfrm rot="18900000">
            <a:off x="3210173" y="2709416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PIJL-LINKS en -RECHTS 44"/>
          <p:cNvSpPr/>
          <p:nvPr/>
        </p:nvSpPr>
        <p:spPr>
          <a:xfrm rot="2700000">
            <a:off x="3198576" y="2703500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Afgeronde rechthoek 50"/>
              <p:cNvSpPr/>
              <p:nvPr/>
            </p:nvSpPr>
            <p:spPr>
              <a:xfrm>
                <a:off x="1730288" y="2458226"/>
                <a:ext cx="1481455" cy="51692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 |   </a:t>
                </a:r>
                <a:r>
                  <a:rPr lang="nl-NL" b="1" dirty="0" smtClean="0"/>
                  <a:t>6.12</a:t>
                </a:r>
                <a:endParaRPr lang="nl-NL" b="1" dirty="0"/>
              </a:p>
            </p:txBody>
          </p:sp>
        </mc:Choice>
        <mc:Fallback>
          <p:sp>
            <p:nvSpPr>
              <p:cNvPr id="51" name="Afgeronde rechthoek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88" y="2458226"/>
                <a:ext cx="1481455" cy="516928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Afgeronde rechthoek 20"/>
              <p:cNvSpPr/>
              <p:nvPr/>
            </p:nvSpPr>
            <p:spPr>
              <a:xfrm>
                <a:off x="2642425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21" name="Afgeronde rechthoe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25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Afgeronde rechthoek 22"/>
              <p:cNvSpPr/>
              <p:nvPr/>
            </p:nvSpPr>
            <p:spPr>
              <a:xfrm>
                <a:off x="5385556" y="1064750"/>
                <a:ext cx="1481455" cy="5447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5.28</a:t>
                </a:r>
                <a:endParaRPr lang="nl-NL" b="1" dirty="0"/>
              </a:p>
            </p:txBody>
          </p:sp>
        </mc:Choice>
        <mc:Fallback>
          <p:sp>
            <p:nvSpPr>
              <p:cNvPr id="23" name="Afgeronde rechthoe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56" y="1064750"/>
                <a:ext cx="1481455" cy="544700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fgeronde rechthoek 23"/>
              <p:cNvSpPr/>
              <p:nvPr/>
            </p:nvSpPr>
            <p:spPr>
              <a:xfrm>
                <a:off x="6413371" y="2530268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9.28</a:t>
                </a:r>
                <a:endParaRPr lang="nl-NL" b="1" dirty="0"/>
              </a:p>
            </p:txBody>
          </p:sp>
        </mc:Choice>
        <mc:Fallback>
          <p:sp>
            <p:nvSpPr>
              <p:cNvPr id="24" name="Afgeronde rechthoe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71" y="2530268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Afgeronde rechthoek 24"/>
              <p:cNvSpPr/>
              <p:nvPr/>
            </p:nvSpPr>
            <p:spPr>
              <a:xfrm>
                <a:off x="5450206" y="3920564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10.28</a:t>
                </a:r>
                <a:endParaRPr lang="nl-NL" b="1" dirty="0"/>
              </a:p>
            </p:txBody>
          </p:sp>
        </mc:Choice>
        <mc:Fallback>
          <p:sp>
            <p:nvSpPr>
              <p:cNvPr id="25" name="Afgeronde rechthoe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06" y="3920564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Afgeronde rechthoek 25"/>
              <p:cNvSpPr/>
              <p:nvPr/>
            </p:nvSpPr>
            <p:spPr>
              <a:xfrm>
                <a:off x="2667767" y="4030877"/>
                <a:ext cx="1481455" cy="34393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8.32</a:t>
                </a:r>
                <a:endParaRPr lang="nl-NL" b="1" dirty="0"/>
              </a:p>
            </p:txBody>
          </p:sp>
        </mc:Choice>
        <mc:Fallback>
          <p:sp>
            <p:nvSpPr>
              <p:cNvPr id="26" name="Afgeronde rechthoe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67" y="4030877"/>
                <a:ext cx="1481455" cy="343938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8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Rechte verbindingslijn 5"/>
          <p:cNvCxnSpPr/>
          <p:nvPr/>
        </p:nvCxnSpPr>
        <p:spPr>
          <a:xfrm>
            <a:off x="3467131" y="1203959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Afgeronde rechthoek 49"/>
              <p:cNvSpPr/>
              <p:nvPr/>
            </p:nvSpPr>
            <p:spPr>
              <a:xfrm>
                <a:off x="5385556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50" name="Afgeronde rechthoek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56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Rechte verbindingslijn 51"/>
          <p:cNvCxnSpPr/>
          <p:nvPr/>
        </p:nvCxnSpPr>
        <p:spPr>
          <a:xfrm>
            <a:off x="6210262" y="1203959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Afgeronde rechthoek 52"/>
              <p:cNvSpPr/>
              <p:nvPr/>
            </p:nvSpPr>
            <p:spPr>
              <a:xfrm>
                <a:off x="1210583" y="3645781"/>
                <a:ext cx="1637037" cy="390306"/>
              </a:xfrm>
              <a:prstGeom prst="roundRect">
                <a:avLst>
                  <a:gd name="adj" fmla="val 2216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53" name="Afgeronde rechthoek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83" y="3645781"/>
                <a:ext cx="1637037" cy="390306"/>
              </a:xfrm>
              <a:prstGeom prst="roundRect">
                <a:avLst>
                  <a:gd name="adj" fmla="val 22163"/>
                </a:avLst>
              </a:prstGeom>
              <a:blipFill rotWithShape="0"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Rechte verbindingslijn 53"/>
          <p:cNvCxnSpPr/>
          <p:nvPr/>
        </p:nvCxnSpPr>
        <p:spPr>
          <a:xfrm>
            <a:off x="3473318" y="4009245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Afgeronde rechthoek 54"/>
              <p:cNvSpPr/>
              <p:nvPr/>
            </p:nvSpPr>
            <p:spPr>
              <a:xfrm>
                <a:off x="5391743" y="3918834"/>
                <a:ext cx="1637037" cy="547467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55" name="Afgeronde rechthoek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743" y="3918834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Rechte verbindingslijn 55"/>
          <p:cNvCxnSpPr/>
          <p:nvPr/>
        </p:nvCxnSpPr>
        <p:spPr>
          <a:xfrm>
            <a:off x="6216449" y="4009245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9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Greedy Random Walk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2" name="PIJL-LINKS en -RECHTS 31"/>
          <p:cNvSpPr/>
          <p:nvPr/>
        </p:nvSpPr>
        <p:spPr>
          <a:xfrm>
            <a:off x="4352516" y="1263850"/>
            <a:ext cx="928144" cy="215328"/>
          </a:xfrm>
          <a:prstGeom prst="leftRightArrow">
            <a:avLst>
              <a:gd name="adj1" fmla="val 50000"/>
              <a:gd name="adj2" fmla="val 71728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  <a:tileRect/>
          </a:gra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IJL-LINKS en -RECHTS 36"/>
          <p:cNvSpPr/>
          <p:nvPr/>
        </p:nvSpPr>
        <p:spPr>
          <a:xfrm rot="2700000">
            <a:off x="2452341" y="3352474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  <a:ln>
            <a:solidFill>
              <a:schemeClr val="accent2">
                <a:shade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IJL-LINKS en -RECHTS 37"/>
          <p:cNvSpPr/>
          <p:nvPr/>
        </p:nvSpPr>
        <p:spPr>
          <a:xfrm rot="18900000">
            <a:off x="2524558" y="1996378"/>
            <a:ext cx="988416" cy="113902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IJL-LINKS en -RECHTS 38"/>
          <p:cNvSpPr/>
          <p:nvPr/>
        </p:nvSpPr>
        <p:spPr>
          <a:xfrm>
            <a:off x="4352516" y="4072594"/>
            <a:ext cx="966244" cy="187129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IJL-LINKS en -RECHTS 39"/>
          <p:cNvSpPr/>
          <p:nvPr/>
        </p:nvSpPr>
        <p:spPr>
          <a:xfrm rot="13500000">
            <a:off x="5891263" y="2054083"/>
            <a:ext cx="1031255" cy="118839"/>
          </a:xfrm>
          <a:prstGeom prst="leftRightArrow">
            <a:avLst>
              <a:gd name="adj1" fmla="val 50000"/>
              <a:gd name="adj2" fmla="val 105401"/>
            </a:avLst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IJL-LINKS en -RECHTS 40"/>
          <p:cNvSpPr/>
          <p:nvPr/>
        </p:nvSpPr>
        <p:spPr>
          <a:xfrm rot="18900000">
            <a:off x="5761445" y="3370247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PIJL-LINKS en -RECHTS 41"/>
          <p:cNvSpPr/>
          <p:nvPr/>
        </p:nvSpPr>
        <p:spPr>
          <a:xfrm>
            <a:off x="3276883" y="2689298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  <a:gradFill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PIJL-LINKS en -RECHTS 43"/>
          <p:cNvSpPr/>
          <p:nvPr/>
        </p:nvSpPr>
        <p:spPr>
          <a:xfrm rot="18900000">
            <a:off x="3210173" y="2709416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PIJL-LINKS en -RECHTS 44"/>
          <p:cNvSpPr/>
          <p:nvPr/>
        </p:nvSpPr>
        <p:spPr>
          <a:xfrm rot="2700000">
            <a:off x="3198576" y="2703500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08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Afgeronde rechthoek 50"/>
              <p:cNvSpPr/>
              <p:nvPr/>
            </p:nvSpPr>
            <p:spPr>
              <a:xfrm>
                <a:off x="1730288" y="2458226"/>
                <a:ext cx="1481455" cy="51692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 |   </a:t>
                </a:r>
                <a:r>
                  <a:rPr lang="nl-NL" b="1" dirty="0" smtClean="0"/>
                  <a:t>6.12</a:t>
                </a:r>
                <a:endParaRPr lang="nl-NL" b="1" dirty="0"/>
              </a:p>
            </p:txBody>
          </p:sp>
        </mc:Choice>
        <mc:Fallback>
          <p:sp>
            <p:nvSpPr>
              <p:cNvPr id="51" name="Afgeronde rechthoek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88" y="2458226"/>
                <a:ext cx="1481455" cy="516928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Afgeronde rechthoek 20"/>
              <p:cNvSpPr/>
              <p:nvPr/>
            </p:nvSpPr>
            <p:spPr>
              <a:xfrm>
                <a:off x="2642425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>
                    <a:solidFill>
                      <a:schemeClr val="tx1"/>
                    </a:solidFill>
                  </a:rPr>
                  <a:t> |  </a:t>
                </a:r>
                <a:r>
                  <a:rPr lang="nl-NL" sz="1600" b="1" dirty="0" smtClean="0">
                    <a:solidFill>
                      <a:schemeClr val="tx1"/>
                    </a:solidFill>
                  </a:rPr>
                  <a:t>7.28</a:t>
                </a:r>
                <a:endParaRPr lang="nl-NL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Afgeronde rechthoe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25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fgeronde rechthoek 23"/>
              <p:cNvSpPr/>
              <p:nvPr/>
            </p:nvSpPr>
            <p:spPr>
              <a:xfrm>
                <a:off x="6413371" y="2530268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9.28</a:t>
                </a:r>
                <a:endParaRPr lang="nl-NL" b="1" dirty="0"/>
              </a:p>
            </p:txBody>
          </p:sp>
        </mc:Choice>
        <mc:Fallback>
          <p:sp>
            <p:nvSpPr>
              <p:cNvPr id="24" name="Afgeronde rechthoe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71" y="2530268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Afgeronde rechthoek 24"/>
              <p:cNvSpPr/>
              <p:nvPr/>
            </p:nvSpPr>
            <p:spPr>
              <a:xfrm>
                <a:off x="5450206" y="3920564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10.28</a:t>
                </a:r>
                <a:endParaRPr lang="nl-NL" b="1" dirty="0"/>
              </a:p>
            </p:txBody>
          </p:sp>
        </mc:Choice>
        <mc:Fallback>
          <p:sp>
            <p:nvSpPr>
              <p:cNvPr id="25" name="Afgeronde rechthoe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06" y="3920564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Afgeronde rechthoek 25"/>
              <p:cNvSpPr/>
              <p:nvPr/>
            </p:nvSpPr>
            <p:spPr>
              <a:xfrm>
                <a:off x="2667767" y="3924502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8.32</a:t>
                </a:r>
                <a:endParaRPr lang="nl-NL" b="1" dirty="0"/>
              </a:p>
            </p:txBody>
          </p:sp>
        </mc:Choice>
        <mc:Fallback>
          <p:sp>
            <p:nvSpPr>
              <p:cNvPr id="26" name="Afgeronde rechthoe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67" y="3924502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Afgeronde rechthoek 49"/>
              <p:cNvSpPr/>
              <p:nvPr/>
            </p:nvSpPr>
            <p:spPr>
              <a:xfrm>
                <a:off x="5385556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>
                    <a:solidFill>
                      <a:schemeClr val="tx1"/>
                    </a:solidFill>
                  </a:rPr>
                  <a:t>| </a:t>
                </a:r>
                <a:r>
                  <a:rPr lang="nl-NL" sz="1600" b="1" dirty="0" smtClean="0">
                    <a:solidFill>
                      <a:schemeClr val="tx1"/>
                    </a:solidFill>
                  </a:rPr>
                  <a:t>7.28</a:t>
                </a:r>
                <a:endParaRPr lang="nl-NL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Afgeronde rechthoek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56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Afgeronde rechthoek 52"/>
              <p:cNvSpPr/>
              <p:nvPr/>
            </p:nvSpPr>
            <p:spPr>
              <a:xfrm>
                <a:off x="2648612" y="3918834"/>
                <a:ext cx="1637037" cy="547467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53" name="Afgeronde rechthoek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12" y="3918834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Rechte verbindingslijn 53"/>
          <p:cNvCxnSpPr/>
          <p:nvPr/>
        </p:nvCxnSpPr>
        <p:spPr>
          <a:xfrm>
            <a:off x="3473318" y="4009245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Afgeronde rechthoek 54"/>
              <p:cNvSpPr/>
              <p:nvPr/>
            </p:nvSpPr>
            <p:spPr>
              <a:xfrm>
                <a:off x="5391743" y="3918834"/>
                <a:ext cx="1637037" cy="547467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55" name="Afgeronde rechthoek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743" y="3918834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Rechte verbindingslijn 55"/>
          <p:cNvCxnSpPr/>
          <p:nvPr/>
        </p:nvCxnSpPr>
        <p:spPr>
          <a:xfrm>
            <a:off x="6216449" y="4009245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3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Greedy Random Walk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2" name="PIJL-LINKS en -RECHTS 31"/>
          <p:cNvSpPr/>
          <p:nvPr/>
        </p:nvSpPr>
        <p:spPr>
          <a:xfrm>
            <a:off x="4314416" y="1338949"/>
            <a:ext cx="966244" cy="130978"/>
          </a:xfrm>
          <a:prstGeom prst="leftRightArrow">
            <a:avLst>
              <a:gd name="adj1" fmla="val 50000"/>
              <a:gd name="adj2" fmla="val 105401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IJL-LINKS en -RECHTS 36"/>
          <p:cNvSpPr/>
          <p:nvPr/>
        </p:nvSpPr>
        <p:spPr>
          <a:xfrm rot="2700000">
            <a:off x="2452341" y="3352474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IJL-LINKS en -RECHTS 37"/>
          <p:cNvSpPr/>
          <p:nvPr/>
        </p:nvSpPr>
        <p:spPr>
          <a:xfrm rot="18900000">
            <a:off x="2524558" y="1996378"/>
            <a:ext cx="988416" cy="113902"/>
          </a:xfrm>
          <a:prstGeom prst="leftRightArrow">
            <a:avLst>
              <a:gd name="adj1" fmla="val 50000"/>
              <a:gd name="adj2" fmla="val 10540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IJL-LINKS en -RECHTS 38"/>
          <p:cNvSpPr/>
          <p:nvPr/>
        </p:nvSpPr>
        <p:spPr>
          <a:xfrm>
            <a:off x="4398158" y="3999256"/>
            <a:ext cx="96624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IJL-LINKS en -RECHTS 39"/>
          <p:cNvSpPr/>
          <p:nvPr/>
        </p:nvSpPr>
        <p:spPr>
          <a:xfrm rot="13500000">
            <a:off x="5891263" y="2054083"/>
            <a:ext cx="1031255" cy="118839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IJL-LINKS en -RECHTS 40"/>
          <p:cNvSpPr/>
          <p:nvPr/>
        </p:nvSpPr>
        <p:spPr>
          <a:xfrm rot="18900000">
            <a:off x="5761445" y="3370247"/>
            <a:ext cx="1136594" cy="130978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PIJL-LINKS en -RECHTS 41"/>
          <p:cNvSpPr/>
          <p:nvPr/>
        </p:nvSpPr>
        <p:spPr>
          <a:xfrm>
            <a:off x="3276883" y="2689298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PIJL-LINKS en -RECHTS 43"/>
          <p:cNvSpPr/>
          <p:nvPr/>
        </p:nvSpPr>
        <p:spPr>
          <a:xfrm rot="18900000">
            <a:off x="3210173" y="2709416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PIJL-LINKS en -RECHTS 44"/>
          <p:cNvSpPr/>
          <p:nvPr/>
        </p:nvSpPr>
        <p:spPr>
          <a:xfrm rot="2700000">
            <a:off x="3198576" y="2703500"/>
            <a:ext cx="3058653" cy="138856"/>
          </a:xfrm>
          <a:prstGeom prst="leftRightArrow">
            <a:avLst>
              <a:gd name="adj1" fmla="val 50000"/>
              <a:gd name="adj2" fmla="val 105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Afgeronde rechthoek 50"/>
              <p:cNvSpPr/>
              <p:nvPr/>
            </p:nvSpPr>
            <p:spPr>
              <a:xfrm>
                <a:off x="1730288" y="2458226"/>
                <a:ext cx="1481455" cy="51692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2,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 |   </a:t>
                </a:r>
                <a:r>
                  <a:rPr lang="nl-NL" b="1" dirty="0" smtClean="0"/>
                  <a:t>6.12</a:t>
                </a:r>
                <a:endParaRPr lang="nl-NL" b="1" dirty="0"/>
              </a:p>
            </p:txBody>
          </p:sp>
        </mc:Choice>
        <mc:Fallback>
          <p:sp>
            <p:nvSpPr>
              <p:cNvPr id="51" name="Afgeronde rechthoek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88" y="2458226"/>
                <a:ext cx="1481455" cy="516928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Afgeronde rechthoek 20"/>
              <p:cNvSpPr/>
              <p:nvPr/>
            </p:nvSpPr>
            <p:spPr>
              <a:xfrm>
                <a:off x="2648613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sz="1600" dirty="0" smtClean="0"/>
                  <a:t>    </a:t>
                </a:r>
                <a:r>
                  <a:rPr lang="nl-NL" sz="1600" b="1" dirty="0" smtClean="0"/>
                  <a:t>7.28</a:t>
                </a:r>
                <a:endParaRPr lang="nl-NL" sz="1600" b="1" dirty="0"/>
              </a:p>
            </p:txBody>
          </p:sp>
        </mc:Choice>
        <mc:Fallback>
          <p:sp>
            <p:nvSpPr>
              <p:cNvPr id="21" name="Afgeronde rechthoe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13" y="1113548"/>
                <a:ext cx="1637037" cy="547467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Afgeronde rechthoek 22"/>
              <p:cNvSpPr/>
              <p:nvPr/>
            </p:nvSpPr>
            <p:spPr>
              <a:xfrm>
                <a:off x="5385556" y="1064750"/>
                <a:ext cx="1481455" cy="54470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5.28</a:t>
                </a:r>
                <a:endParaRPr lang="nl-NL" b="1" dirty="0"/>
              </a:p>
            </p:txBody>
          </p:sp>
        </mc:Choice>
        <mc:Fallback>
          <p:sp>
            <p:nvSpPr>
              <p:cNvPr id="23" name="Afgeronde rechthoe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56" y="1064750"/>
                <a:ext cx="1481455" cy="544700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fgeronde rechthoek 23"/>
              <p:cNvSpPr/>
              <p:nvPr/>
            </p:nvSpPr>
            <p:spPr>
              <a:xfrm>
                <a:off x="6413371" y="2530268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9.28</a:t>
                </a:r>
                <a:endParaRPr lang="nl-NL" b="1" dirty="0"/>
              </a:p>
            </p:txBody>
          </p:sp>
        </mc:Choice>
        <mc:Fallback>
          <p:sp>
            <p:nvSpPr>
              <p:cNvPr id="24" name="Afgeronde rechthoe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71" y="2530268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Afgeronde rechthoek 24"/>
              <p:cNvSpPr/>
              <p:nvPr/>
            </p:nvSpPr>
            <p:spPr>
              <a:xfrm>
                <a:off x="5488306" y="3943105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10.28</a:t>
                </a:r>
                <a:endParaRPr lang="nl-NL" b="1" dirty="0"/>
              </a:p>
            </p:txBody>
          </p:sp>
        </mc:Choice>
        <mc:Fallback>
          <p:sp>
            <p:nvSpPr>
              <p:cNvPr id="25" name="Afgeronde rechthoe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306" y="3943105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Afgeronde rechthoek 25"/>
              <p:cNvSpPr/>
              <p:nvPr/>
            </p:nvSpPr>
            <p:spPr>
              <a:xfrm>
                <a:off x="2667767" y="3924502"/>
                <a:ext cx="1481455" cy="45031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nl-NL" dirty="0" smtClean="0"/>
                  <a:t>|   </a:t>
                </a:r>
                <a:r>
                  <a:rPr lang="nl-NL" b="1" dirty="0" smtClean="0"/>
                  <a:t>8.32</a:t>
                </a:r>
                <a:endParaRPr lang="nl-NL" b="1" dirty="0"/>
              </a:p>
            </p:txBody>
          </p:sp>
        </mc:Choice>
        <mc:Fallback>
          <p:sp>
            <p:nvSpPr>
              <p:cNvPr id="26" name="Afgeronde rechthoe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67" y="3924502"/>
                <a:ext cx="1481455" cy="450313"/>
              </a:xfrm>
              <a:prstGeom prst="roundRect">
                <a:avLst>
                  <a:gd name="adj" fmla="val 50000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Rechte verbindingslijn 5"/>
          <p:cNvCxnSpPr/>
          <p:nvPr/>
        </p:nvCxnSpPr>
        <p:spPr>
          <a:xfrm>
            <a:off x="3489991" y="1203959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>
            <a:off x="6149142" y="1157100"/>
            <a:ext cx="1" cy="360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 rot="10800000">
                <a:off x="5848174" y="1155135"/>
                <a:ext cx="2295726" cy="1272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2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848174" y="1155135"/>
                <a:ext cx="2295726" cy="12728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/>
              <p:cNvSpPr txBox="1"/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2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/>
              <p:cNvSpPr txBox="1"/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2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/>
              <p:cNvSpPr txBox="1"/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2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1) Greedy Random Walk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255039"/>
                <a:ext cx="3865057" cy="336884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Ordering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(1, 2, 3).</m:t>
                    </m:r>
                  </m:oMath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Try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(1, 3, 2)</m:t>
                    </m:r>
                  </m:oMath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Try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(2, 1, 3)</m:t>
                    </m:r>
                  </m:oMath>
                </a14:m>
                <a:endParaRPr lang="en-GB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Try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(2, 3, 1)</m:t>
                    </m:r>
                  </m:oMath>
                </a14:m>
                <a:endParaRPr lang="en-GB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Try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(3, 2, 1)</m:t>
                    </m:r>
                  </m:oMath>
                </a14:m>
                <a:endParaRPr lang="en-GB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No improvements found.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255039"/>
                <a:ext cx="3865057" cy="3368841"/>
              </a:xfrm>
              <a:blipFill rotWithShape="0">
                <a:blip r:embed="rId7"/>
                <a:stretch>
                  <a:fillRect l="-3622" t="-235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/>
              <p:cNvSpPr txBox="1"/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2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850000" y="2880000"/>
                <a:ext cx="2295726" cy="12728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jdelijke aanduiding voor inhoud 2"/>
              <p:cNvSpPr txBox="1">
                <a:spLocks/>
              </p:cNvSpPr>
              <p:nvPr/>
            </p:nvSpPr>
            <p:spPr>
              <a:xfrm>
                <a:off x="2374917" y="1552272"/>
                <a:ext cx="4155192" cy="336884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 smtClean="0"/>
                  <a:t>	</a:t>
                </a:r>
                <a:endParaRPr lang="en-GB" sz="1800" dirty="0" smtClean="0"/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no improvement.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 smtClean="0"/>
                  <a:t> improvement.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 smtClean="0"/>
                  <a:t> no improvement.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dirty="0" smtClean="0"/>
                  <a:t> improvement.</a:t>
                </a:r>
              </a:p>
            </p:txBody>
          </p:sp>
        </mc:Choice>
        <mc:Fallback xmlns="">
          <p:sp>
            <p:nvSpPr>
              <p:cNvPr id="12" name="Tijdelijke aanduiding voor inhou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17" y="1552272"/>
                <a:ext cx="4155192" cy="3368841"/>
              </a:xfrm>
              <a:prstGeom prst="rect">
                <a:avLst/>
              </a:prstGeom>
              <a:blipFill rotWithShape="0">
                <a:blip r:embed="rId9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/>
              <p:cNvSpPr txBox="1"/>
              <p:nvPr/>
            </p:nvSpPr>
            <p:spPr>
              <a:xfrm>
                <a:off x="5255490" y="545035"/>
                <a:ext cx="4100946" cy="66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nl-NL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GB" sz="1400" dirty="0"/>
                  <a:t>: </a:t>
                </a:r>
                <a:r>
                  <a:rPr lang="en-GB" sz="1400" dirty="0" smtClean="0"/>
                  <a:t>estimated (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GB" sz="1400" dirty="0" smtClean="0"/>
                  <a:t>)   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nl-NL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GB" sz="1400" dirty="0"/>
                  <a:t>: </a:t>
                </a:r>
                <a:r>
                  <a:rPr lang="en-GB" sz="1400" dirty="0" smtClean="0"/>
                  <a:t>not estimated (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 smtClean="0"/>
                  <a:t>)</a:t>
                </a:r>
                <a:endParaRPr lang="en-GB" sz="1400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11" name="Tekstvak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490" y="545035"/>
                <a:ext cx="4100946" cy="66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97531E-6 L 0.00121 -0.3027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97531E-6 L 0.00069 -0.3024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5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8" grpId="2"/>
      <p:bldP spid="9" grpId="0"/>
      <p:bldP spid="9" grpId="1"/>
      <p:bldP spid="10" grpId="0"/>
      <p:bldP spid="10" grpId="1"/>
      <p:bldP spid="7" grpId="0"/>
      <p:bldP spid="7" grpId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	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306641"/>
            <a:ext cx="7556501" cy="3311407"/>
          </a:xfrm>
        </p:spPr>
        <p:txBody>
          <a:bodyPr/>
          <a:lstStyle/>
          <a:p>
            <a:endParaRPr lang="en-GB" sz="1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Problem </a:t>
            </a:r>
            <a:r>
              <a:rPr lang="en-GB" sz="2000" dirty="0" smtClean="0"/>
              <a:t>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05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Methodologies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endParaRPr lang="en-GB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Conclusion</a:t>
            </a:r>
            <a:endParaRPr lang="en-GB" sz="2000" dirty="0" smtClean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2) Orthogonal Matching Pursuit 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849467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Start with an empty matrix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Add the arc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195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950" dirty="0" smtClean="0"/>
                  <a:t>yielding the largest </a:t>
                </a:r>
                <a:r>
                  <a:rPr lang="en-GB" sz="1950" i="1" dirty="0" smtClean="0"/>
                  <a:t>correlation </a:t>
                </a:r>
                <a:r>
                  <a:rPr lang="en-GB" sz="1950" dirty="0" smtClean="0"/>
                  <a:t>with the current </a:t>
                </a:r>
                <a:r>
                  <a:rPr lang="en-GB" sz="1950" dirty="0" smtClean="0"/>
                  <a:t>residuals:</a:t>
                </a:r>
                <a:endParaRPr lang="en-GB" sz="1950" dirty="0" smtClean="0"/>
              </a:p>
              <a:p>
                <a:endParaRPr lang="en-GB" sz="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95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NL" sz="195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NL" sz="195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nl-NL" sz="195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nl-NL" sz="195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nl-NL" sz="19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sz="19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sz="195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sz="195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nl-NL" sz="19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  <m:r>
                            <a:rPr lang="nl-NL" sz="195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,  </m:t>
                                      </m:r>
                                      <m:sSub>
                                        <m:sSubPr>
                                          <m:ctrlP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lang="nl-NL" sz="195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Re-estimate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If </a:t>
                </a:r>
                <a:r>
                  <a:rPr lang="en-GB" sz="1950" dirty="0" smtClean="0"/>
                  <a:t>this arc creates a cycle, exclude it and continue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Continue until stopping criterion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849467" cy="3116068"/>
              </a:xfrm>
              <a:blipFill rotWithShape="0">
                <a:blip r:embed="rId3"/>
                <a:stretch>
                  <a:fillRect l="-1786" t="-2344" r="-1863" b="-195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kstvak 64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0.82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65" name="Tekstvak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kstvak 55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spc="-15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𝟖𝟐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56" name="Tekstvak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kstvak 59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𝟖𝟐</m:t>
                                </m:r>
                              </m:e>
                              <m:e>
                                <m:r>
                                  <a:rPr lang="en-US" sz="2400" b="1" i="1" spc="-150"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spc="-15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400" b="1" i="1" spc="-150"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60" name="Tekstvak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kstvak 60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𝟏𝟒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𝟖𝟐</m:t>
                                </m:r>
                              </m:e>
                              <m:e>
                                <m:r>
                                  <a:rPr lang="en-US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61" name="Tekstvak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kstvak 63"/>
              <p:cNvSpPr txBox="1"/>
              <p:nvPr/>
            </p:nvSpPr>
            <p:spPr>
              <a:xfrm>
                <a:off x="468000" y="2880000"/>
                <a:ext cx="3813716" cy="1136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64" name="Tekstvak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364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kstvak 41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NL" sz="2400" b="0" i="1" smtClean="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77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.14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0.32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nl-NL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94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42" name="Tekstvak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kstvak 43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NL" sz="2400" b="0" i="1" smtClean="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77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0.32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44" name="Tekstvak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kstvak 45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NL" sz="2400" b="0" i="1" smtClean="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1.65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0.32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46" name="Tekstvak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kstvak 48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1.65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48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49" name="Tekstvak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kstvak 50"/>
              <p:cNvSpPr txBox="1"/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nl-NL" sz="2800" b="0" i="1" smtClean="0"/>
                        <m:t>=</m:t>
                      </m:r>
                      <m:d>
                        <m:dPr>
                          <m:ctrlPr>
                            <a:rPr lang="nl-NL" sz="280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i="1"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𝟔𝟕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nl-NL" sz="2400" b="1" i="1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1" i="0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spc="-150"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𝟏𝟓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𝟔𝟓</m:t>
                                </m:r>
                              </m:e>
                              <m:e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1.65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.1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1" i="0" spc="-150" smtClean="0">
                                    <a:noFill/>
                                    <a:ea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nl-NL" sz="2400" b="1" spc="-150">
                                    <a:noFill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pc="-150">
                                    <a:noFill/>
                                    <a:ea typeface="Cambria Math" panose="02040503050406030204" pitchFamily="18" charset="0"/>
                                  </a:rPr>
                                  <m:t>𝟗𝟒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51" name="Tekstvak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0" y="2880000"/>
                <a:ext cx="3813716" cy="111363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kstvak 58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.68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59" name="Tekstvak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kstvak 56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.68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57" name="Tekstvak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kstvak 61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.68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62" name="Tekstvak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kstvak 62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63" name="Tekstvak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Orthogonal Matching Pursuit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1070" y="1138838"/>
            <a:ext cx="3504255" cy="2854800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1069" y="1138838"/>
            <a:ext cx="3504256" cy="2854800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08764" y="1138838"/>
            <a:ext cx="3504255" cy="2854800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08764" y="1138838"/>
            <a:ext cx="3504255" cy="2854800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08764" y="1138838"/>
            <a:ext cx="3504255" cy="2854800"/>
          </a:xfrm>
          <a:prstGeom prst="rect">
            <a:avLst/>
          </a:prstGeom>
        </p:spPr>
      </p:pic>
      <p:pic>
        <p:nvPicPr>
          <p:cNvPr id="31" name="Afbeelding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08764" y="1138838"/>
            <a:ext cx="3504255" cy="2854800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11736" y="1139110"/>
            <a:ext cx="3503589" cy="28542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kstvak 35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/>
              </a:p>
            </p:txBody>
          </p:sp>
        </mc:Choice>
        <mc:Fallback>
          <p:sp>
            <p:nvSpPr>
              <p:cNvPr id="36" name="Tekstvak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kstvak 42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3.32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43" name="Tekstvak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kstvak 47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3.32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48" name="Tekstvak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kstvak 49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3.32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78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50" name="Tekstvak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kstvak 51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52" name="Tekstvak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kstvak 53"/>
              <p:cNvSpPr txBox="1"/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400" smtClean="0">
                                  <a:noFill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4.77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nl-NL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84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nl-NL" sz="2400" b="0" i="0" smtClean="0">
                                    <a:noFill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.72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3200" dirty="0">
                  <a:noFill/>
                </a:endParaRPr>
              </a:p>
            </p:txBody>
          </p:sp>
        </mc:Choice>
        <mc:Fallback>
          <p:sp>
            <p:nvSpPr>
              <p:cNvPr id="54" name="Tekstvak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00" y="1440000"/>
                <a:ext cx="4282067" cy="984116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1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5" grpId="1"/>
      <p:bldP spid="56" grpId="0"/>
      <p:bldP spid="56" grpId="1"/>
      <p:bldP spid="60" grpId="0"/>
      <p:bldP spid="60" grpId="1"/>
      <p:bldP spid="61" grpId="0"/>
      <p:bldP spid="61" grpId="1"/>
      <p:bldP spid="64" grpId="0"/>
      <p:bldP spid="42" grpId="0"/>
      <p:bldP spid="42" grpId="1"/>
      <p:bldP spid="44" grpId="0"/>
      <p:bldP spid="44" grpId="1"/>
      <p:bldP spid="46" grpId="0"/>
      <p:bldP spid="46" grpId="1"/>
      <p:bldP spid="49" grpId="0"/>
      <p:bldP spid="49" grpId="1"/>
      <p:bldP spid="51" grpId="0"/>
      <p:bldP spid="51" grpId="1"/>
      <p:bldP spid="59" grpId="0"/>
      <p:bldP spid="59" grpId="1"/>
      <p:bldP spid="57" grpId="0"/>
      <p:bldP spid="57" grpId="1"/>
      <p:bldP spid="62" grpId="0"/>
      <p:bldP spid="62" grpId="1"/>
      <p:bldP spid="63" grpId="0"/>
      <p:bldP spid="36" grpId="0"/>
      <p:bldP spid="36" grpId="1"/>
      <p:bldP spid="43" grpId="0"/>
      <p:bldP spid="43" grpId="1"/>
      <p:bldP spid="48" grpId="0"/>
      <p:bldP spid="48" grpId="1"/>
      <p:bldP spid="50" grpId="0"/>
      <p:bldP spid="50" grpId="1"/>
      <p:bldP spid="52" grpId="0"/>
      <p:bldP spid="52" grpId="1"/>
      <p:bldP spid="54" grpId="0"/>
      <p:bldP spid="5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22"/>
              <p:cNvSpPr txBox="1"/>
              <p:nvPr/>
            </p:nvSpPr>
            <p:spPr>
              <a:xfrm>
                <a:off x="1440000" y="1518199"/>
                <a:ext cx="2424719" cy="1431930"/>
              </a:xfrm>
              <a:prstGeom prst="rect">
                <a:avLst/>
              </a:prstGeom>
              <a:noFill/>
              <a:ln w="444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 smtClean="0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 smtClean="0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23" name="Tekstvak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424719" cy="1431930"/>
              </a:xfrm>
              <a:prstGeom prst="rect">
                <a:avLst/>
              </a:prstGeom>
              <a:blipFill rotWithShape="0">
                <a:blip r:embed="rId3"/>
                <a:stretch>
                  <a:fillRect r="-3769"/>
                </a:stretch>
              </a:blipFill>
              <a:ln w="44450"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Orthogonal Matching Pursuit 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vak 21"/>
              <p:cNvSpPr txBox="1"/>
              <p:nvPr/>
            </p:nvSpPr>
            <p:spPr>
              <a:xfrm>
                <a:off x="1440000" y="1518199"/>
                <a:ext cx="2424719" cy="1431930"/>
              </a:xfrm>
              <a:prstGeom prst="rect">
                <a:avLst/>
              </a:prstGeom>
              <a:noFill/>
              <a:ln w="4445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 smtClean="0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 smtClean="0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 smtClean="0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22" name="Tekstvak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424719" cy="1431930"/>
              </a:xfrm>
              <a:prstGeom prst="rect">
                <a:avLst/>
              </a:prstGeom>
              <a:blipFill rotWithShape="0">
                <a:blip r:embed="rId4"/>
                <a:stretch>
                  <a:fillRect r="-3769"/>
                </a:stretch>
              </a:blipFill>
              <a:ln w="44450"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320" y="1385674"/>
            <a:ext cx="3504255" cy="285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vak 24"/>
              <p:cNvSpPr txBox="1"/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25" name="Tekstvak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blipFill rotWithShape="0">
                <a:blip r:embed="rId6"/>
                <a:stretch>
                  <a:fillRect r="-95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Afbeelding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319" y="1385674"/>
            <a:ext cx="3504256" cy="2854800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014" y="1385674"/>
            <a:ext cx="3504255" cy="2854800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014" y="1385674"/>
            <a:ext cx="3504255" cy="2854800"/>
          </a:xfrm>
          <a:prstGeom prst="rect">
            <a:avLst/>
          </a:prstGeom>
        </p:spPr>
      </p:pic>
      <p:pic>
        <p:nvPicPr>
          <p:cNvPr id="30" name="Afbeelding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014" y="1385674"/>
            <a:ext cx="3504255" cy="2854800"/>
          </a:xfrm>
          <a:prstGeom prst="rect">
            <a:avLst/>
          </a:prstGeom>
        </p:spPr>
      </p:pic>
      <p:pic>
        <p:nvPicPr>
          <p:cNvPr id="31" name="Afbeelding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0014" y="1385674"/>
            <a:ext cx="3504255" cy="2854800"/>
          </a:xfrm>
          <a:prstGeom prst="rect">
            <a:avLst/>
          </a:prstGeom>
        </p:spPr>
      </p:pic>
      <p:pic>
        <p:nvPicPr>
          <p:cNvPr id="32" name="Afbeelding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2986" y="1385946"/>
            <a:ext cx="3503589" cy="2854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kstvak 32"/>
              <p:cNvSpPr txBox="1"/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 smtClean="0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33" name="Tekstvak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blipFill rotWithShape="0">
                <a:blip r:embed="rId13"/>
                <a:stretch>
                  <a:fillRect r="-95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kstvak 33"/>
              <p:cNvSpPr txBox="1"/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34" name="Tekstvak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blipFill rotWithShape="0">
                <a:blip r:embed="rId14"/>
                <a:stretch>
                  <a:fillRect r="-95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kstvak 34"/>
              <p:cNvSpPr txBox="1"/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35" name="Tekstvak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blipFill rotWithShape="0">
                <a:blip r:embed="rId15"/>
                <a:stretch>
                  <a:fillRect r="-95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vak 35"/>
              <p:cNvSpPr txBox="1"/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chemeClr val="accent5"/>
                                      </a:solidFill>
                                      <a:miter lim="800000"/>
                                    </a:ln>
                                    <a:solidFill>
                                      <a:schemeClr val="accent5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36" name="Tekstvak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blipFill rotWithShape="0">
                <a:blip r:embed="rId16"/>
                <a:stretch>
                  <a:fillRect r="-95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kstvak 36"/>
              <p:cNvSpPr txBox="1"/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FF0000"/>
                                      </a:solidFill>
                                      <a:miter lim="800000"/>
                                    </a:ln>
                                    <a:solidFill>
                                      <a:srgbClr val="FF0000"/>
                                    </a:solidFill>
                                    <a:effectLst>
                                      <a:outerShdw blurRad="63500" sx="102000" sy="102000" algn="ctr" rotWithShape="0">
                                        <a:prstClr val="black">
                                          <a:alpha val="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nl-NL" sz="3600" i="1">
                                    <a:ln w="63500">
                                      <a:solidFill>
                                        <a:srgbClr val="00B050"/>
                                      </a:solidFill>
                                      <a:miter lim="800000"/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400" dirty="0"/>
              </a:p>
            </p:txBody>
          </p:sp>
        </mc:Choice>
        <mc:Fallback xmlns="">
          <p:sp>
            <p:nvSpPr>
              <p:cNvPr id="37" name="Tekstvak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000" y="1518199"/>
                <a:ext cx="2295726" cy="1431930"/>
              </a:xfrm>
              <a:prstGeom prst="rect">
                <a:avLst/>
              </a:prstGeom>
              <a:blipFill rotWithShape="0">
                <a:blip r:embed="rId17"/>
                <a:stretch>
                  <a:fillRect r="-95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/>
              <p:cNvSpPr txBox="1"/>
              <p:nvPr/>
            </p:nvSpPr>
            <p:spPr>
              <a:xfrm>
                <a:off x="1685253" y="3271753"/>
                <a:ext cx="4100946" cy="1382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nl-NL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GB" sz="1400" dirty="0"/>
                  <a:t>:</a:t>
                </a:r>
                <a:r>
                  <a:rPr lang="en-GB" sz="1800" dirty="0"/>
                  <a:t> </a:t>
                </a:r>
                <a:r>
                  <a:rPr lang="en-GB" sz="1400" dirty="0"/>
                  <a:t>not decided </a:t>
                </a:r>
                <a:r>
                  <a:rPr lang="en-GB" sz="1400" dirty="0" smtClean="0"/>
                  <a:t>yet</a:t>
                </a:r>
                <a:endParaRPr lang="nl-NL" sz="2400" i="1" dirty="0" smtClean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nl-NL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GB" sz="1400" dirty="0"/>
                  <a:t>: </a:t>
                </a:r>
                <a:r>
                  <a:rPr lang="en-GB" sz="1400" dirty="0" smtClean="0"/>
                  <a:t>estimated (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GB" sz="1400" dirty="0" smtClean="0"/>
                  <a:t>)    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nl-NL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GB" sz="1400" dirty="0"/>
                  <a:t>: </a:t>
                </a:r>
                <a:r>
                  <a:rPr lang="en-GB" sz="1400" dirty="0" smtClean="0"/>
                  <a:t>not estimated (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 smtClean="0"/>
                  <a:t>)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0" name="Tekstvak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53" y="3271753"/>
                <a:ext cx="4100946" cy="138249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kstvak 23"/>
          <p:cNvSpPr txBox="1"/>
          <p:nvPr/>
        </p:nvSpPr>
        <p:spPr>
          <a:xfrm>
            <a:off x="1710000" y="1489399"/>
            <a:ext cx="249211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7" name="Tekstvak 26"/>
          <p:cNvSpPr txBox="1"/>
          <p:nvPr/>
        </p:nvSpPr>
        <p:spPr>
          <a:xfrm>
            <a:off x="1710000" y="1489399"/>
            <a:ext cx="249211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8" name="Tekstvak 37"/>
          <p:cNvSpPr txBox="1"/>
          <p:nvPr/>
        </p:nvSpPr>
        <p:spPr>
          <a:xfrm>
            <a:off x="1710000" y="1489399"/>
            <a:ext cx="249211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9" name="Tekstvak 38"/>
          <p:cNvSpPr txBox="1"/>
          <p:nvPr/>
        </p:nvSpPr>
        <p:spPr>
          <a:xfrm>
            <a:off x="1710000" y="1489399"/>
            <a:ext cx="249211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0" name="Tekstvak 39"/>
          <p:cNvSpPr txBox="1"/>
          <p:nvPr/>
        </p:nvSpPr>
        <p:spPr>
          <a:xfrm>
            <a:off x="1710000" y="1489399"/>
            <a:ext cx="249211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1" name="Tekstvak 40"/>
          <p:cNvSpPr txBox="1"/>
          <p:nvPr/>
        </p:nvSpPr>
        <p:spPr>
          <a:xfrm>
            <a:off x="1710000" y="1489399"/>
            <a:ext cx="24921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710000" y="1489399"/>
            <a:ext cx="249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47" name="Tekstvak 46"/>
          <p:cNvSpPr txBox="1"/>
          <p:nvPr/>
        </p:nvSpPr>
        <p:spPr>
          <a:xfrm>
            <a:off x="1710000" y="1489399"/>
            <a:ext cx="249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nl-NL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  <a:p>
            <a:r>
              <a:rPr lang="nl-NL" sz="1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105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nl-NL" sz="1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endParaRPr lang="nl-NL" sz="2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noFill/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</a:t>
            </a:r>
            <a:r>
              <a:rPr lang="nl-NL" sz="1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nl-NL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805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5" grpId="0"/>
      <p:bldP spid="33" grpId="0"/>
      <p:bldP spid="34" grpId="0"/>
      <p:bldP spid="35" grpId="0"/>
      <p:bldP spid="36" grpId="0"/>
      <p:bldP spid="37" grpId="0"/>
      <p:bldP spid="20" grpId="0"/>
      <p:bldP spid="24" grpId="0"/>
      <p:bldP spid="24" grpId="1"/>
      <p:bldP spid="27" grpId="0"/>
      <p:bldP spid="2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7" grpId="0"/>
      <p:bldP spid="7" grpId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</a:t>
            </a:r>
            <a:r>
              <a:rPr lang="en-GB" dirty="0" smtClean="0"/>
              <a:t>Selecting a suitable number of arcs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Iterative approaches constructs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sz="1950" dirty="0" smtClean="0"/>
                  <a:t> one arc per iteration</a:t>
                </a:r>
              </a:p>
              <a:p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The gain </a:t>
                </a:r>
                <a:r>
                  <a:rPr lang="en-GB" dirty="0" smtClean="0"/>
                  <a:t>in training MSE decreases </a:t>
                </a:r>
                <a:r>
                  <a:rPr lang="en-GB" dirty="0"/>
                  <a:t>as we add more arcs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/>
                  <a:t>When does adding an arc not yield sufficient gain anymore?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 smtClean="0"/>
              </a:p>
            </p:txBody>
          </p:sp>
        </mc:Choice>
        <mc:Fallback>
          <p:sp>
            <p:nvSpPr>
              <p:cNvPr id="19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  <a:blipFill rotWithShape="0">
                <a:blip r:embed="rId3"/>
                <a:stretch>
                  <a:fillRect l="-1855" t="-23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00" y="1213200"/>
            <a:ext cx="7058571" cy="324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</a:t>
            </a:r>
            <a:r>
              <a:rPr lang="en-GB" dirty="0" smtClean="0"/>
              <a:t>Selecting a suitable number of arcs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8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</a:t>
            </a:r>
            <a:r>
              <a:rPr lang="en-GB" dirty="0" smtClean="0"/>
              <a:t>Selecting a suitable number of arcs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Leave-one-out cross-validation</a:t>
                </a:r>
              </a:p>
              <a:p>
                <a:endParaRPr lang="en-GB" sz="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LOOC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,⋅</m:t>
                                  </m:r>
                                </m:sub>
                              </m:s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−1,⋅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>
                          <a:latin typeface="Cambria Math" panose="02040503050406030204" pitchFamily="18" charset="0"/>
                        </a:rPr>
                        <m:t>LOOC</m:t>
                      </m:r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nl-NL">
                              <a:latin typeface="Cambria Math" panose="02040503050406030204" pitchFamily="18" charset="0"/>
                            </a:rPr>
                            <m:t>LOOC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How </a:t>
                </a:r>
                <a:r>
                  <a:rPr lang="en-GB" dirty="0"/>
                  <a:t>to choose a suitable number of arcs</a:t>
                </a:r>
                <a:r>
                  <a:rPr lang="en-GB" dirty="0" smtClean="0"/>
                  <a:t>?</a:t>
                </a:r>
              </a:p>
              <a:p>
                <a:endParaRPr lang="en-GB" sz="105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nl-NL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nl-NL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NL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nl-NL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nl-NL">
                          <a:latin typeface="Cambria Math" panose="02040503050406030204" pitchFamily="18" charset="0"/>
                        </a:rPr>
                        <m:t>LOOCV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i="1" dirty="0" smtClean="0"/>
              </a:p>
            </p:txBody>
          </p:sp>
        </mc:Choice>
        <mc:Fallback xmlns="">
          <p:sp>
            <p:nvSpPr>
              <p:cNvPr id="19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  <a:blipFill rotWithShape="0">
                <a:blip r:embed="rId3"/>
                <a:stretch>
                  <a:fillRect l="-1855" t="-23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4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</a:t>
            </a:r>
            <a:r>
              <a:rPr lang="en-GB" dirty="0" smtClean="0"/>
              <a:t>Selecting a suitable number of arcs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232326"/>
            <a:ext cx="71360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3) NOTEARS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Paper from 2015 by Zheng </a:t>
                </a:r>
                <a:r>
                  <a:rPr lang="en-GB" sz="1950" dirty="0" smtClean="0"/>
                  <a:t>et al. </a:t>
                </a:r>
                <a:r>
                  <a:rPr lang="en-GB" dirty="0" smtClean="0"/>
                  <a:t>[2</a:t>
                </a:r>
                <a:r>
                  <a:rPr lang="en-GB" dirty="0" smtClean="0"/>
                  <a:t>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0 ⟺ </m:t>
                    </m:r>
                    <m:r>
                      <a:rPr lang="nl-NL" sz="18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is </a:t>
                </a:r>
                <a:r>
                  <a:rPr lang="en-GB" dirty="0" smtClean="0"/>
                  <a:t>acyclic</a:t>
                </a:r>
                <a:endParaRPr lang="en-GB" sz="195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Weighted sum of all cyclic in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32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Continuous optimization with increasing penalty on acyclicity</a:t>
                </a:r>
                <a:endParaRPr lang="en-GB" sz="1950" dirty="0"/>
              </a:p>
              <a:p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950" dirty="0" smtClean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3116068"/>
              </a:xfrm>
              <a:blipFill rotWithShape="0">
                <a:blip r:embed="rId3"/>
                <a:stretch>
                  <a:fillRect l="-1855" t="-23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27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/>
              <p:cNvSpPr txBox="1"/>
              <p:nvPr/>
            </p:nvSpPr>
            <p:spPr>
              <a:xfrm>
                <a:off x="4537074" y="2331720"/>
                <a:ext cx="3006726" cy="93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nl-NL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NL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nl-NL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nl-NL" sz="20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nl-NL" sz="1800" dirty="0"/>
              </a:p>
            </p:txBody>
          </p:sp>
        </mc:Choice>
        <mc:Fallback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074" y="2331720"/>
                <a:ext cx="3006726" cy="9316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66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Experimental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nl-NL" dirty="0" smtClean="0"/>
                  <a:t>Vary </a:t>
                </a:r>
                <a:r>
                  <a:rPr lang="nl-NL" dirty="0" err="1" smtClean="0"/>
                  <a:t>number</a:t>
                </a:r>
                <a:r>
                  <a:rPr lang="nl-NL" dirty="0" smtClean="0"/>
                  <a:t> of variables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∈ {5, 10, 15, 25, 50}</m:t>
                    </m:r>
                  </m:oMath>
                </a14:m>
                <a:r>
                  <a:rPr lang="nl-NL" i="1" dirty="0" smtClean="0"/>
                  <a:t>.</a:t>
                </a:r>
              </a:p>
              <a:p>
                <a:pPr marL="457200" indent="-457200">
                  <a:buAutoNum type="arabicPeriod"/>
                </a:pPr>
                <a:endParaRPr lang="nl-NL" i="1" dirty="0"/>
              </a:p>
              <a:p>
                <a:pPr marL="457200" indent="-457200">
                  <a:buAutoNum type="arabicPeriod"/>
                </a:pPr>
                <a:r>
                  <a:rPr lang="nl-NL" dirty="0" err="1" smtClean="0"/>
                  <a:t>Generate</a:t>
                </a:r>
                <a:r>
                  <a:rPr lang="nl-NL" dirty="0" smtClean="0"/>
                  <a:t> ten </a:t>
                </a:r>
                <a:r>
                  <a:rPr lang="nl-NL" dirty="0" err="1" smtClean="0"/>
                  <a:t>acyclic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i="1" dirty="0" smtClean="0"/>
                  <a:t>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a </a:t>
                </a:r>
                <a:r>
                  <a:rPr lang="nl-NL" dirty="0" err="1" smtClean="0"/>
                  <a:t>total</a:t>
                </a:r>
                <a:r>
                  <a:rPr lang="nl-NL" dirty="0" smtClean="0"/>
                  <a:t> of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 = 3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 err="1" smtClean="0"/>
                  <a:t>arcs</a:t>
                </a:r>
                <a:r>
                  <a:rPr lang="nl-NL" dirty="0" smtClean="0"/>
                  <a:t> per </a:t>
                </a:r>
                <a:r>
                  <a:rPr lang="nl-NL" dirty="0" err="1" smtClean="0"/>
                  <a:t>value</a:t>
                </a:r>
                <a:r>
                  <a:rPr lang="nl-NL" dirty="0" smtClean="0"/>
                  <a:t> of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nl-NL" dirty="0" smtClean="0"/>
              </a:p>
              <a:p>
                <a:pPr marL="457200" indent="-457200">
                  <a:buAutoNum type="arabicPeriod"/>
                </a:pPr>
                <a:endParaRPr lang="nl-NL" dirty="0"/>
              </a:p>
              <a:p>
                <a:pPr marL="457200" indent="-457200">
                  <a:buAutoNum type="arabicPeriod"/>
                </a:pPr>
                <a:r>
                  <a:rPr lang="nl-NL" dirty="0" err="1" smtClean="0"/>
                  <a:t>Generate</a:t>
                </a:r>
                <a:r>
                  <a:rPr lang="nl-NL" dirty="0" smtClean="0"/>
                  <a:t> ten data matrices </a:t>
                </a:r>
                <a14:m>
                  <m:oMath xmlns:m="http://schemas.openxmlformats.org/officeDocument/2006/math">
                    <m:r>
                      <a:rPr lang="nl-NL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nl-NL" dirty="0" smtClean="0"/>
                  <a:t> of 1000 time steps</a:t>
                </a:r>
              </a:p>
              <a:p>
                <a:pPr marL="457200" indent="-457200">
                  <a:buAutoNum type="arabicPeriod"/>
                </a:pPr>
                <a:endParaRPr lang="nl-NL" dirty="0" smtClean="0"/>
              </a:p>
              <a:p>
                <a:pPr marL="457200" indent="-457200">
                  <a:buAutoNum type="arabicPeriod"/>
                </a:pPr>
                <a:r>
                  <a:rPr lang="nl-NL" dirty="0" err="1" smtClean="0"/>
                  <a:t>Estimate</a:t>
                </a:r>
                <a:r>
                  <a:rPr lang="nl-NL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nl-NL" dirty="0" smtClean="0"/>
                  <a:t> using all </a:t>
                </a:r>
                <a:r>
                  <a:rPr lang="nl-NL" dirty="0" err="1" smtClean="0"/>
                  <a:t>three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methods</a:t>
                </a:r>
                <a:endParaRPr lang="nl-NL" dirty="0"/>
              </a:p>
              <a:p>
                <a:pPr marL="457200" indent="-457200">
                  <a:buAutoNum type="arabicPeriod"/>
                </a:pPr>
                <a:endParaRPr lang="nl-NL" dirty="0"/>
              </a:p>
              <a:p>
                <a:pPr marL="457200" indent="-457200">
                  <a:buAutoNum type="arabicPeriod"/>
                </a:pPr>
                <a:r>
                  <a:rPr lang="nl-NL" dirty="0" err="1" smtClean="0"/>
                  <a:t>Compare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Structural</a:t>
                </a:r>
                <a:r>
                  <a:rPr lang="nl-NL" dirty="0" smtClean="0"/>
                  <a:t> Hamming </a:t>
                </a:r>
                <a:r>
                  <a:rPr lang="nl-NL" dirty="0" err="1" smtClean="0"/>
                  <a:t>Distance</a:t>
                </a:r>
                <a:r>
                  <a:rPr lang="nl-NL" dirty="0" smtClean="0"/>
                  <a:t> and </a:t>
                </a:r>
                <a:r>
                  <a:rPr lang="nl-NL" dirty="0" err="1" smtClean="0"/>
                  <a:t>Excess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Expected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Loss</a:t>
                </a:r>
                <a:r>
                  <a:rPr lang="nl-NL" dirty="0" smtClean="0"/>
                  <a:t> </a:t>
                </a: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16" t="-29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43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4" y="518711"/>
            <a:ext cx="7658843" cy="539038"/>
          </a:xfrm>
        </p:spPr>
        <p:txBody>
          <a:bodyPr/>
          <a:lstStyle/>
          <a:p>
            <a:r>
              <a:rPr lang="nl-NL" sz="2000" dirty="0" err="1" smtClean="0"/>
              <a:t>Structural</a:t>
            </a:r>
            <a:r>
              <a:rPr lang="nl-NL" sz="2000" dirty="0" smtClean="0"/>
              <a:t> Hamming </a:t>
            </a:r>
            <a:r>
              <a:rPr lang="nl-NL" sz="2000" dirty="0" err="1" smtClean="0"/>
              <a:t>Distance</a:t>
            </a:r>
            <a:r>
              <a:rPr lang="nl-NL" sz="2000" dirty="0" smtClean="0"/>
              <a:t>:</a:t>
            </a:r>
            <a:r>
              <a:rPr lang="nl-NL" sz="2400" dirty="0" smtClean="0"/>
              <a:t> 	</a:t>
            </a:r>
            <a:r>
              <a:rPr lang="nl-NL" sz="1600" i="1" dirty="0" smtClean="0"/>
              <a:t>#</a:t>
            </a:r>
            <a:r>
              <a:rPr lang="nl-NL" sz="1600" i="1" dirty="0" err="1" smtClean="0"/>
              <a:t>missed</a:t>
            </a:r>
            <a:r>
              <a:rPr lang="nl-NL" sz="1600" i="1" dirty="0" smtClean="0"/>
              <a:t> </a:t>
            </a:r>
            <a:r>
              <a:rPr lang="nl-NL" sz="1600" i="1" dirty="0" err="1" smtClean="0"/>
              <a:t>arcs</a:t>
            </a:r>
            <a:r>
              <a:rPr lang="nl-NL" sz="1600" i="1" dirty="0" smtClean="0"/>
              <a:t>  +  #incorrect </a:t>
            </a:r>
            <a:r>
              <a:rPr lang="nl-NL" sz="1600" i="1" dirty="0" err="1" smtClean="0"/>
              <a:t>arcs</a:t>
            </a:r>
            <a:r>
              <a:rPr lang="nl-NL" sz="1600" i="1" dirty="0" smtClean="0"/>
              <a:t>  +  # </a:t>
            </a:r>
            <a:r>
              <a:rPr lang="nl-NL" sz="1600" i="1" dirty="0" err="1" smtClean="0"/>
              <a:t>reversed</a:t>
            </a:r>
            <a:r>
              <a:rPr lang="nl-NL" sz="1600" i="1" dirty="0" smtClean="0"/>
              <a:t> </a:t>
            </a:r>
            <a:r>
              <a:rPr lang="nl-NL" sz="1600" i="1" dirty="0" err="1" smtClean="0"/>
              <a:t>arcs</a:t>
            </a:r>
            <a:endParaRPr lang="nl-NL" sz="2400" i="1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29</a:t>
            </a:fld>
            <a:endParaRPr lang="en-GB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46" y="912196"/>
            <a:ext cx="691611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– </a:t>
            </a:r>
            <a:r>
              <a:rPr lang="en-GB" dirty="0" smtClean="0"/>
              <a:t>Example [1]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851" y="1057648"/>
            <a:ext cx="5233180" cy="334100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51" y="1057749"/>
            <a:ext cx="5232865" cy="334080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51" y="1057648"/>
            <a:ext cx="5232865" cy="334080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851" y="1057749"/>
            <a:ext cx="5232864" cy="3340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5" y="1123738"/>
                <a:ext cx="7556501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Learn the </a:t>
                </a:r>
                <a:r>
                  <a:rPr lang="en-GB" sz="1950" i="1" dirty="0" smtClean="0"/>
                  <a:t>structure</a:t>
                </a:r>
                <a:r>
                  <a:rPr lang="en-GB" sz="1950" dirty="0" smtClean="0"/>
                  <a:t> of a graphical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4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Arc </a:t>
                </a:r>
                <a14:m>
                  <m:oMath xmlns:m="http://schemas.openxmlformats.org/officeDocument/2006/math">
                    <m:r>
                      <a:rPr lang="nl-NL" sz="195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950" dirty="0" smtClean="0"/>
                  <a:t> </a:t>
                </a:r>
                <a14:m>
                  <m:oMath xmlns:m="http://schemas.openxmlformats.org/officeDocument/2006/math">
                    <m:r>
                      <a:rPr lang="en-GB" sz="195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950" dirty="0" smtClean="0"/>
                  <a:t> </a:t>
                </a:r>
                <a:r>
                  <a:rPr lang="en-GB" sz="1950" dirty="0" smtClean="0"/>
                  <a:t>past of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950" dirty="0" smtClean="0"/>
                  <a:t> “is useful” in predicting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05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Inferred </a:t>
                </a:r>
                <a:r>
                  <a:rPr lang="en-GB" sz="1950" dirty="0" smtClean="0"/>
                  <a:t>structure </a:t>
                </a:r>
                <a:r>
                  <a:rPr lang="en-GB" sz="1950" i="1" dirty="0" smtClean="0"/>
                  <a:t>must</a:t>
                </a:r>
                <a:r>
                  <a:rPr lang="en-GB" sz="1950" dirty="0" smtClean="0"/>
                  <a:t> be </a:t>
                </a:r>
                <a:r>
                  <a:rPr lang="en-GB" sz="1950" i="1" dirty="0" smtClean="0"/>
                  <a:t>acyclic</a:t>
                </a:r>
                <a:endParaRPr lang="en-GB" sz="1950" dirty="0" smtClean="0"/>
              </a:p>
            </p:txBody>
          </p:sp>
        </mc:Choice>
        <mc:Fallback>
          <p:sp>
            <p:nvSpPr>
              <p:cNvPr id="9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5" y="1123738"/>
                <a:ext cx="7556501" cy="3116068"/>
              </a:xfrm>
              <a:blipFill rotWithShape="0">
                <a:blip r:embed="rId7"/>
                <a:stretch>
                  <a:fillRect l="-18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0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758824" y="518711"/>
                <a:ext cx="8098849" cy="539038"/>
              </a:xfrm>
            </p:spPr>
            <p:txBody>
              <a:bodyPr/>
              <a:lstStyle/>
              <a:p>
                <a:r>
                  <a:rPr lang="nl-NL" sz="2000" dirty="0" smtClean="0"/>
                  <a:t>Expected </a:t>
                </a:r>
                <a:r>
                  <a:rPr lang="nl-NL" sz="2000" dirty="0" err="1" smtClean="0"/>
                  <a:t>Excess</a:t>
                </a:r>
                <a:r>
                  <a:rPr lang="nl-NL" sz="2000" dirty="0" smtClean="0"/>
                  <a:t> </a:t>
                </a:r>
                <a:r>
                  <a:rPr lang="nl-NL" sz="2000" dirty="0" smtClean="0"/>
                  <a:t>Risk     </a:t>
                </a:r>
                <a:r>
                  <a:rPr lang="nl-NL" sz="1600" i="1" dirty="0" err="1" smtClean="0"/>
                  <a:t>difference</a:t>
                </a:r>
                <a:r>
                  <a:rPr lang="nl-NL" sz="1600" i="1" dirty="0" smtClean="0"/>
                  <a:t> in </a:t>
                </a:r>
                <a:r>
                  <a:rPr lang="nl-NL" sz="1600" i="1" dirty="0" err="1" smtClean="0"/>
                  <a:t>predictive</a:t>
                </a:r>
                <a:r>
                  <a:rPr lang="nl-NL" sz="1600" i="1" dirty="0" smtClean="0"/>
                  <a:t> performance </a:t>
                </a:r>
                <a:r>
                  <a:rPr lang="nl-NL" sz="1600" i="1" dirty="0" err="1" smtClean="0"/>
                  <a:t>between</a:t>
                </a:r>
                <a:r>
                  <a:rPr lang="nl-NL" sz="1600" i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sz="1600" b="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nl-NL" sz="1600" i="1" dirty="0" smtClean="0"/>
                  <a:t> and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16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nl-NL" sz="16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nl-NL" sz="1600" b="0" i="1" dirty="0"/>
              </a:p>
            </p:txBody>
          </p:sp>
        </mc:Choice>
        <mc:Fallback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8824" y="518711"/>
                <a:ext cx="8098849" cy="539038"/>
              </a:xfrm>
              <a:blipFill rotWithShape="0">
                <a:blip r:embed="rId2"/>
                <a:stretch>
                  <a:fillRect l="-1881" t="-112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30</a:t>
            </a:fld>
            <a:endParaRPr lang="en-GB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59" y="916102"/>
            <a:ext cx="7049484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185957"/>
            <a:ext cx="7556500" cy="539038"/>
          </a:xfrm>
        </p:spPr>
        <p:txBody>
          <a:bodyPr/>
          <a:lstStyle/>
          <a:p>
            <a:r>
              <a:rPr lang="nl-NL" dirty="0" err="1" smtClean="0"/>
              <a:t>Recovering</a:t>
            </a:r>
            <a:r>
              <a:rPr lang="nl-NL" dirty="0" smtClean="0"/>
              <a:t> </a:t>
            </a:r>
            <a:r>
              <a:rPr lang="nl-NL" dirty="0" err="1" smtClean="0"/>
              <a:t>causal</a:t>
            </a:r>
            <a:r>
              <a:rPr lang="nl-NL" dirty="0" smtClean="0"/>
              <a:t> </a:t>
            </a:r>
            <a:r>
              <a:rPr lang="nl-NL" dirty="0" err="1" smtClean="0"/>
              <a:t>pathways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structure</a:t>
            </a:r>
            <a:r>
              <a:rPr lang="nl-NL" dirty="0" smtClean="0"/>
              <a:t> </a:t>
            </a:r>
            <a:r>
              <a:rPr lang="nl-NL" dirty="0" err="1" smtClean="0"/>
              <a:t>learning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76" y="774232"/>
            <a:ext cx="5804195" cy="42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Recovering</a:t>
            </a:r>
            <a:r>
              <a:rPr lang="nl-NL" dirty="0" smtClean="0"/>
              <a:t> </a:t>
            </a:r>
            <a:r>
              <a:rPr lang="nl-NL" dirty="0" err="1" smtClean="0"/>
              <a:t>causal</a:t>
            </a:r>
            <a:r>
              <a:rPr lang="nl-NL" dirty="0" smtClean="0"/>
              <a:t> </a:t>
            </a:r>
            <a:r>
              <a:rPr lang="nl-NL" dirty="0" err="1" smtClean="0"/>
              <a:t>pathways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structure</a:t>
            </a:r>
            <a:r>
              <a:rPr lang="nl-NL" dirty="0" smtClean="0"/>
              <a:t> </a:t>
            </a:r>
            <a:r>
              <a:rPr lang="nl-NL" dirty="0" err="1" smtClean="0"/>
              <a:t>learning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32</a:t>
            </a:fld>
            <a:endParaRPr lang="en-GB" dirty="0"/>
          </a:p>
        </p:txBody>
      </p:sp>
      <p:graphicFrame>
        <p:nvGraphicFramePr>
          <p:cNvPr id="7" name="Tijdelijke aanduiding voor inhou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373722"/>
              </p:ext>
            </p:extLst>
          </p:nvPr>
        </p:nvGraphicFramePr>
        <p:xfrm>
          <a:off x="758824" y="1400834"/>
          <a:ext cx="7699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496"/>
                <a:gridCol w="1363980"/>
                <a:gridCol w="1524000"/>
                <a:gridCol w="1424940"/>
                <a:gridCol w="15849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Predicted</a:t>
                      </a:r>
                      <a:r>
                        <a:rPr lang="en-US" baseline="0" dirty="0" smtClean="0"/>
                        <a:t> arcs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TP (out of 20)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SHD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Training MSE</a:t>
                      </a:r>
                      <a:endParaRPr lang="nl-NL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1" dirty="0" smtClean="0"/>
                        <a:t>Random Walk</a:t>
                      </a:r>
                      <a:endParaRPr lang="nl-NL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13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6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21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5.037</a:t>
                      </a:r>
                      <a:endParaRPr lang="nl-NL" sz="1600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Regular MH</a:t>
                      </a:r>
                      <a:endParaRPr lang="nl-NL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15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7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21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5.051</a:t>
                      </a:r>
                      <a:endParaRPr lang="nl-NL" sz="1600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0" dirty="0" smtClean="0"/>
                        <a:t>Greedy</a:t>
                      </a:r>
                      <a:r>
                        <a:rPr lang="en-US" sz="1600" i="0" baseline="0" dirty="0" smtClean="0"/>
                        <a:t> MH</a:t>
                      </a:r>
                      <a:endParaRPr lang="nl-NL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17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</a:t>
                      </a:r>
                      <a:endParaRPr lang="nl-N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21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4.998</a:t>
                      </a:r>
                      <a:endParaRPr lang="nl-NL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NOTEARS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16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</a:t>
                      </a:r>
                      <a:endParaRPr lang="nl-N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22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5.032</a:t>
                      </a:r>
                      <a:endParaRPr lang="nl-NL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DAG-OMP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17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</a:t>
                      </a:r>
                      <a:endParaRPr lang="nl-NL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21</a:t>
                      </a:r>
                      <a:endParaRPr lang="nl-N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5.000</a:t>
                      </a:r>
                      <a:endParaRPr lang="nl-NL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DAG-OLS-V</a:t>
                      </a:r>
                      <a:endParaRPr lang="nl-NL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14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7</a:t>
                      </a:r>
                      <a:endParaRPr lang="nl-NL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i="1" dirty="0" smtClean="0"/>
                        <a:t>20</a:t>
                      </a:r>
                      <a:endParaRPr lang="nl-NL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 smtClean="0"/>
                        <a:t>5.156</a:t>
                      </a:r>
                      <a:endParaRPr lang="nl-NL" sz="16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84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Conclusions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652206" cy="292245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 smtClean="0"/>
                  <a:t>Structure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learning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for</a:t>
                </a:r>
                <a:r>
                  <a:rPr lang="nl-NL" dirty="0" smtClean="0"/>
                  <a:t> high-</a:t>
                </a:r>
                <a:r>
                  <a:rPr lang="nl-NL" dirty="0" err="1" smtClean="0"/>
                  <a:t>dimensional</a:t>
                </a:r>
                <a:r>
                  <a:rPr lang="nl-NL" dirty="0" smtClean="0"/>
                  <a:t> data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smtClean="0"/>
                  <a:t>Different types of </a:t>
                </a:r>
                <a:r>
                  <a:rPr lang="nl-NL" dirty="0" err="1" smtClean="0"/>
                  <a:t>methods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competitive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with</a:t>
                </a:r>
                <a:r>
                  <a:rPr lang="nl-NL" dirty="0" smtClean="0"/>
                  <a:t> state of </a:t>
                </a:r>
                <a:r>
                  <a:rPr lang="nl-NL" dirty="0" err="1" smtClean="0"/>
                  <a:t>the</a:t>
                </a:r>
                <a:r>
                  <a:rPr lang="nl-NL" dirty="0" smtClean="0"/>
                  <a:t> art</a:t>
                </a:r>
              </a:p>
              <a:p>
                <a:endParaRPr lang="nl-NL" sz="16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 smtClean="0"/>
                  <a:t>Greedy</a:t>
                </a:r>
                <a:r>
                  <a:rPr lang="nl-NL" dirty="0" smtClean="0"/>
                  <a:t> Random Walk</a:t>
                </a:r>
              </a:p>
              <a:p>
                <a:pPr marL="523875" lvl="2" indent="-342900"/>
                <a:r>
                  <a:rPr lang="nl-NL" dirty="0" err="1" smtClean="0"/>
                  <a:t>Performs</a:t>
                </a:r>
                <a:r>
                  <a:rPr lang="nl-NL" dirty="0" smtClean="0"/>
                  <a:t> well on </a:t>
                </a:r>
                <a:r>
                  <a:rPr lang="nl-NL" dirty="0" err="1" smtClean="0"/>
                  <a:t>sparse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graphs</a:t>
                </a:r>
                <a:endParaRPr lang="nl-NL" dirty="0" smtClean="0"/>
              </a:p>
              <a:p>
                <a:pPr marL="523875" lvl="2" indent="-342900"/>
                <a:r>
                  <a:rPr lang="nl-NL" dirty="0" err="1" smtClean="0"/>
                  <a:t>Competitive</a:t>
                </a:r>
                <a:r>
                  <a:rPr lang="nl-NL" dirty="0" smtClean="0"/>
                  <a:t> in low-</a:t>
                </a:r>
                <a:r>
                  <a:rPr lang="nl-NL" dirty="0" err="1" smtClean="0"/>
                  <a:t>dimensional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settings</a:t>
                </a:r>
                <a:endParaRPr lang="nl-NL" dirty="0" smtClean="0"/>
              </a:p>
              <a:p>
                <a:endParaRPr lang="nl-NL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 smtClean="0"/>
                  <a:t>Orthogonal</a:t>
                </a:r>
                <a:r>
                  <a:rPr lang="nl-NL" dirty="0" smtClean="0"/>
                  <a:t> Matching </a:t>
                </a:r>
                <a:r>
                  <a:rPr lang="nl-NL" dirty="0" err="1" smtClean="0"/>
                  <a:t>Pursuit</a:t>
                </a:r>
                <a:endParaRPr lang="nl-NL" dirty="0" smtClean="0"/>
              </a:p>
              <a:p>
                <a:pPr marL="523875" lvl="2" indent="-342900"/>
                <a:r>
                  <a:rPr lang="nl-NL" dirty="0" smtClean="0"/>
                  <a:t>Method is </a:t>
                </a:r>
                <a:r>
                  <a:rPr lang="nl-NL" dirty="0" err="1" smtClean="0"/>
                  <a:t>very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fast</a:t>
                </a:r>
                <a:r>
                  <a:rPr lang="nl-NL" dirty="0" smtClean="0"/>
                  <a:t> (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1,000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err="1" smtClean="0"/>
                  <a:t>times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faster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than</a:t>
                </a:r>
                <a:r>
                  <a:rPr lang="nl-NL" dirty="0" smtClean="0"/>
                  <a:t> NOTEARS)</a:t>
                </a:r>
              </a:p>
              <a:p>
                <a:pPr marL="523875" lvl="2" indent="-342900"/>
                <a:r>
                  <a:rPr lang="nl-NL" dirty="0" err="1" smtClean="0"/>
                  <a:t>Competitive</a:t>
                </a:r>
                <a:r>
                  <a:rPr lang="nl-NL" dirty="0" smtClean="0"/>
                  <a:t> in high-</a:t>
                </a:r>
                <a:r>
                  <a:rPr lang="nl-NL" dirty="0" err="1" smtClean="0"/>
                  <a:t>dimensional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settings</a:t>
                </a:r>
                <a:endParaRPr lang="nl-NL" dirty="0" smtClean="0"/>
              </a:p>
              <a:p>
                <a:pPr marL="457200" indent="-457200">
                  <a:buAutoNum type="arabicPeriod"/>
                </a:pPr>
                <a:endParaRPr lang="nl-NL" dirty="0" smtClean="0"/>
              </a:p>
              <a:p>
                <a:pPr marL="457200" indent="-457200">
                  <a:buAutoNum type="arabicPeriod"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652206" cy="2922458"/>
              </a:xfrm>
              <a:blipFill rotWithShape="0">
                <a:blip r:embed="rId2"/>
                <a:stretch>
                  <a:fillRect l="-1831" t="-2500" b="-54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144911"/>
            <a:ext cx="7556501" cy="31160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Extending the model</a:t>
            </a: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Investigate regularization</a:t>
            </a: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Statistical guarantees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9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057748"/>
            <a:ext cx="7556501" cy="3399951"/>
          </a:xfrm>
        </p:spPr>
        <p:txBody>
          <a:bodyPr/>
          <a:lstStyle/>
          <a:p>
            <a:r>
              <a:rPr lang="en-GB" sz="500" dirty="0" err="1" smtClean="0">
                <a:solidFill>
                  <a:srgbClr val="EEE8E8"/>
                </a:solidFill>
              </a:rPr>
              <a:t>wwwwwwwwwwww</a:t>
            </a:r>
            <a:endParaRPr lang="en-GB" sz="1200" i="1" dirty="0" smtClean="0"/>
          </a:p>
          <a:p>
            <a:r>
              <a:rPr lang="en-GB" sz="1200" dirty="0" smtClean="0"/>
              <a:t>[1] Pearl, J. (1997).  Causality: Models, Reasoning, and Inference, Second Edition, p.15</a:t>
            </a:r>
            <a:r>
              <a:rPr lang="en-GB" sz="500" dirty="0" smtClean="0"/>
              <a:t> .</a:t>
            </a:r>
          </a:p>
          <a:p>
            <a:endParaRPr lang="en-GB" sz="1200" dirty="0"/>
          </a:p>
          <a:p>
            <a:r>
              <a:rPr lang="nl-NL" sz="1200" dirty="0" smtClean="0"/>
              <a:t>[2] </a:t>
            </a:r>
            <a:r>
              <a:rPr lang="nl-NL" sz="1200" dirty="0" err="1" smtClean="0"/>
              <a:t>Zheng</a:t>
            </a:r>
            <a:r>
              <a:rPr lang="nl-NL" sz="1200" dirty="0" smtClean="0"/>
              <a:t>, X., </a:t>
            </a:r>
            <a:r>
              <a:rPr lang="nl-NL" sz="1200" dirty="0" err="1" smtClean="0"/>
              <a:t>Aragam</a:t>
            </a:r>
            <a:r>
              <a:rPr lang="nl-NL" sz="1200" dirty="0" smtClean="0"/>
              <a:t>, B., </a:t>
            </a:r>
            <a:r>
              <a:rPr lang="nl-NL" sz="1200" dirty="0" err="1" smtClean="0"/>
              <a:t>Ravikumar</a:t>
            </a:r>
            <a:r>
              <a:rPr lang="nl-NL" sz="1200" dirty="0" smtClean="0"/>
              <a:t>, P., </a:t>
            </a:r>
            <a:r>
              <a:rPr lang="nl-NL" sz="1200" dirty="0" err="1" smtClean="0"/>
              <a:t>Xing</a:t>
            </a:r>
            <a:r>
              <a:rPr lang="nl-NL" sz="1200" dirty="0" smtClean="0"/>
              <a:t>, E. (2018) </a:t>
            </a:r>
            <a:r>
              <a:rPr lang="nl-NL" sz="1200" dirty="0" err="1" smtClean="0"/>
              <a:t>DAGs</a:t>
            </a:r>
            <a:r>
              <a:rPr lang="nl-NL" sz="1200" dirty="0" smtClean="0"/>
              <a:t> </a:t>
            </a:r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smtClean="0"/>
              <a:t>NO TEARS: </a:t>
            </a:r>
            <a:r>
              <a:rPr lang="nl-NL" sz="1200" dirty="0" err="1" smtClean="0"/>
              <a:t>Continuous</a:t>
            </a:r>
            <a:r>
              <a:rPr lang="nl-NL" sz="1200" dirty="0" smtClean="0"/>
              <a:t> </a:t>
            </a:r>
            <a:r>
              <a:rPr lang="nl-NL" sz="1200" dirty="0" err="1" smtClean="0"/>
              <a:t>Optimization</a:t>
            </a:r>
            <a:r>
              <a:rPr lang="nl-NL" sz="1200" dirty="0" smtClean="0"/>
              <a:t>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 smtClean="0"/>
              <a:t>Structure</a:t>
            </a:r>
            <a:r>
              <a:rPr lang="nl-NL" sz="1200" dirty="0" smtClean="0"/>
              <a:t> 	Learning. </a:t>
            </a:r>
            <a:r>
              <a:rPr lang="en-US" sz="1200" i="1" dirty="0" smtClean="0"/>
              <a:t>Proceedings </a:t>
            </a:r>
            <a:r>
              <a:rPr lang="en-US" sz="1200" i="1" dirty="0"/>
              <a:t>of the 32nd International Conference on Neural Information Processing </a:t>
            </a:r>
            <a:r>
              <a:rPr lang="en-US" sz="1200" i="1" dirty="0" smtClean="0"/>
              <a:t>Systems. </a:t>
            </a:r>
            <a:r>
              <a:rPr lang="en-US" sz="1200" dirty="0" smtClean="0"/>
              <a:t>	p.9492-9503.</a:t>
            </a:r>
            <a:endParaRPr lang="en-GB" sz="1200" dirty="0" smtClean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7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2) </a:t>
            </a:r>
            <a:r>
              <a:rPr lang="en-GB" dirty="0" smtClean="0"/>
              <a:t>Selecting a suitable number of arcs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328400"/>
            <a:ext cx="711870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3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0" y="1080000"/>
            <a:ext cx="6103963" cy="3240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0" y="1080000"/>
            <a:ext cx="6103963" cy="324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756120" cy="539038"/>
          </a:xfrm>
        </p:spPr>
        <p:txBody>
          <a:bodyPr/>
          <a:lstStyle/>
          <a:p>
            <a:r>
              <a:rPr lang="en-GB" dirty="0" smtClean="0"/>
              <a:t>Motivation – Root Cause Analysis in </a:t>
            </a:r>
            <a:r>
              <a:rPr lang="en-GB" dirty="0" smtClean="0"/>
              <a:t>a Car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3" name="PIJL-RECHTS 12"/>
          <p:cNvSpPr/>
          <p:nvPr/>
        </p:nvSpPr>
        <p:spPr>
          <a:xfrm>
            <a:off x="1354123" y="3510051"/>
            <a:ext cx="1453991" cy="720201"/>
          </a:xfrm>
          <a:prstGeom prst="rightArrow">
            <a:avLst>
              <a:gd name="adj1" fmla="val 50000"/>
              <a:gd name="adj2" fmla="val 6781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0" y="1080000"/>
            <a:ext cx="61077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756120" cy="539038"/>
          </a:xfrm>
        </p:spPr>
        <p:txBody>
          <a:bodyPr/>
          <a:lstStyle/>
          <a:p>
            <a:r>
              <a:rPr lang="en-GB" dirty="0" smtClean="0"/>
              <a:t>Formal Problem Setting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22072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00" dirty="0" smtClean="0"/>
                  <a:t>A data-matrix  </a:t>
                </a:r>
                <a14:m>
                  <m:oMath xmlns:m="http://schemas.openxmlformats.org/officeDocument/2006/math">
                    <m:r>
                      <a:rPr lang="nl-NL" sz="20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en-GB" sz="2000" dirty="0"/>
                          <m:t> 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nl-NL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GB" sz="1900" dirty="0" smtClean="0"/>
              </a:p>
              <a:p>
                <a:endParaRPr lang="en-GB" sz="1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Assume a Vector </a:t>
                </a:r>
                <a:r>
                  <a:rPr lang="en-GB" sz="1800" dirty="0" err="1"/>
                  <a:t>AutoRegressive</a:t>
                </a:r>
                <a:r>
                  <a:rPr lang="en-GB" sz="1800" dirty="0"/>
                  <a:t> model of order 1: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nl-NL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nl-NL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sz="1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e>
                        <m:sup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a:rPr lang="nl-NL" sz="1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e>
                        <m:sup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nl-NL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nl-NL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nl-NL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nl-NL" sz="900" dirty="0">
                  <a:ea typeface="Cambria Math" panose="02040503050406030204" pitchFamily="18" charset="0"/>
                </a:endParaRPr>
              </a:p>
              <a:p>
                <a:pPr marL="342900" lvl="1" indent="-34290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endParaRPr lang="en-US" sz="1600" i="1" dirty="0" smtClean="0">
                  <a:latin typeface="Cambria Math" panose="02040503050406030204" pitchFamily="18" charset="0"/>
                </a:endParaRPr>
              </a:p>
              <a:p>
                <a:pPr marL="342900" lvl="1" indent="-34290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1600" dirty="0" smtClean="0"/>
                  <a:t> </a:t>
                </a:r>
                <a:r>
                  <a:rPr lang="en-GB" sz="1600" dirty="0" smtClean="0"/>
                  <a:t>only depends </a:t>
                </a:r>
                <a:r>
                  <a:rPr lang="en-GB" sz="1600" dirty="0" smtClean="0"/>
                  <a:t>on </a:t>
                </a:r>
                <a:r>
                  <a:rPr lang="en-GB" sz="1600" dirty="0" smtClean="0"/>
                  <a:t>previous time step</a:t>
                </a:r>
              </a:p>
              <a:p>
                <a:pPr marL="342900" lvl="1" indent="-34290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r>
                  <a:rPr lang="en-GB" sz="1600" dirty="0" smtClean="0"/>
                  <a:t>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1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600" dirty="0" smtClean="0"/>
                  <a:t> is </a:t>
                </a:r>
                <a:r>
                  <a:rPr lang="en-GB" sz="1600" i="1" dirty="0" smtClean="0"/>
                  <a:t>linear</a:t>
                </a:r>
                <a:r>
                  <a:rPr lang="en-GB" sz="1600" dirty="0" smtClean="0"/>
                  <a:t> through </a:t>
                </a:r>
                <a14:m>
                  <m:oMath xmlns:m="http://schemas.openxmlformats.org/officeDocument/2006/math">
                    <m:r>
                      <a:rPr lang="nl-NL" sz="1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1600" i="1" dirty="0" smtClean="0"/>
              </a:p>
              <a:p>
                <a:pPr marL="342900" lvl="1" indent="-342900">
                  <a:spcAft>
                    <a:spcPts val="100"/>
                  </a:spcAft>
                  <a:buFont typeface="Arial" panose="020B0604020202020204" pitchFamily="34" charset="0"/>
                  <a:buChar char="•"/>
                </a:pPr>
                <a:r>
                  <a:rPr lang="en-GB" sz="1600" dirty="0" smtClean="0"/>
                  <a:t>Random </a:t>
                </a:r>
                <a:r>
                  <a:rPr lang="en-GB" sz="1600" dirty="0" smtClean="0"/>
                  <a:t>noise </a:t>
                </a:r>
                <a14:m>
                  <m:oMath xmlns:m="http://schemas.openxmlformats.org/officeDocument/2006/math">
                    <m:r>
                      <a:rPr lang="nl-NL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nl-NL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 smtClean="0"/>
                  <a:t>is </a:t>
                </a:r>
                <a:r>
                  <a:rPr lang="en-GB" sz="1600" i="1" dirty="0" smtClean="0"/>
                  <a:t>Gaussian</a:t>
                </a:r>
                <a:endParaRPr lang="en-GB" sz="1600" i="1" dirty="0" smtClean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2207267"/>
              </a:xfrm>
              <a:blipFill rotWithShape="0">
                <a:blip r:embed="rId3"/>
                <a:stretch>
                  <a:fillRect l="-1774" t="-1934" b="-345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Afgeronde rechthoek 6"/>
          <p:cNvSpPr/>
          <p:nvPr/>
        </p:nvSpPr>
        <p:spPr>
          <a:xfrm>
            <a:off x="2143305" y="2227919"/>
            <a:ext cx="4787537" cy="1031963"/>
          </a:xfrm>
          <a:prstGeom prst="roundRect">
            <a:avLst>
              <a:gd name="adj" fmla="val 10819"/>
            </a:avLst>
          </a:prstGeom>
          <a:noFill/>
          <a:ln w="28575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48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756120" cy="539038"/>
          </a:xfrm>
        </p:spPr>
        <p:txBody>
          <a:bodyPr/>
          <a:lstStyle/>
          <a:p>
            <a:r>
              <a:rPr lang="en-GB" dirty="0" smtClean="0"/>
              <a:t>Formal Problem Setting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22072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Coefficient matrix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captures the directed linear relations</a:t>
                </a: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000" i="1" dirty="0">
                        <a:latin typeface="Cambria Math" panose="02040503050406030204" pitchFamily="18" charset="0"/>
                      </a:rPr>
                      <m:t>≠0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GB" sz="2000" dirty="0" smtClean="0"/>
                  <a:t> arc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000" dirty="0"/>
                  <a:t>in the structure </a:t>
                </a:r>
                <a:endParaRPr lang="en-GB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lvl="2" indent="0">
                  <a:buNone/>
                </a:pPr>
                <a:endParaRPr lang="en-GB" i="1" dirty="0" smtClean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2207267"/>
              </a:xfrm>
              <a:blipFill rotWithShape="0">
                <a:blip r:embed="rId3"/>
                <a:stretch>
                  <a:fillRect l="-1935" t="-359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56" y="1789798"/>
            <a:ext cx="4110089" cy="2623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/>
              <p:cNvSpPr txBox="1"/>
              <p:nvPr/>
            </p:nvSpPr>
            <p:spPr>
              <a:xfrm>
                <a:off x="1739556" y="2879313"/>
                <a:ext cx="2243628" cy="146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nl-NL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nl-NL" sz="2000" dirty="0"/>
              </a:p>
            </p:txBody>
          </p:sp>
        </mc:Choice>
        <mc:Fallback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56" y="2879313"/>
                <a:ext cx="2243628" cy="14611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vak 8"/>
              <p:cNvSpPr txBox="1"/>
              <p:nvPr/>
            </p:nvSpPr>
            <p:spPr>
              <a:xfrm>
                <a:off x="1855825" y="2509981"/>
                <a:ext cx="2023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NL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nl-NL" sz="18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nl-NL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nl-NL" dirty="0" smtClean="0"/>
                  <a:t> </a:t>
                </a:r>
                <a:endParaRPr lang="nl-NL" dirty="0"/>
              </a:p>
            </p:txBody>
          </p:sp>
        </mc:Choice>
        <mc:Fallback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25" y="2509981"/>
                <a:ext cx="202311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vak 9"/>
              <p:cNvSpPr txBox="1"/>
              <p:nvPr/>
            </p:nvSpPr>
            <p:spPr>
              <a:xfrm>
                <a:off x="1180497" y="2839142"/>
                <a:ext cx="725806" cy="1541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i="1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  <a:p>
                <a:pPr>
                  <a:spcAft>
                    <a:spcPts val="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  <a:p>
                <a:pPr>
                  <a:spcAft>
                    <a:spcPts val="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 smtClean="0"/>
              </a:p>
              <a:p>
                <a:pPr>
                  <a:spcAft>
                    <a:spcPts val="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497" y="2839142"/>
                <a:ext cx="725806" cy="15414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7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756120" cy="539038"/>
          </a:xfrm>
        </p:spPr>
        <p:txBody>
          <a:bodyPr/>
          <a:lstStyle/>
          <a:p>
            <a:r>
              <a:rPr lang="en-GB" dirty="0" smtClean="0"/>
              <a:t>Formal Problem Setting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7556501" cy="2207267"/>
              </a:xfrm>
            </p:spPr>
            <p:txBody>
              <a:bodyPr/>
              <a:lstStyle/>
              <a:p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Assume a Vector </a:t>
                </a:r>
                <a:r>
                  <a:rPr lang="en-GB" sz="2000" dirty="0" err="1"/>
                  <a:t>AutoRegressive</a:t>
                </a:r>
                <a:r>
                  <a:rPr lang="en-GB" sz="2000" dirty="0"/>
                  <a:t> model of order 1</a:t>
                </a:r>
                <a:r>
                  <a:rPr lang="en-GB" sz="2000" dirty="0" smtClean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nl-NL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nl-NL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nl-NL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e>
                        <m:sup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a:rPr lang="nl-NL" sz="1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nor/>
                            </m:rPr>
                            <a:rPr lang="en-GB" sz="1800" dirty="0"/>
                            <m:t> </m:t>
                          </m:r>
                        </m:e>
                        <m:sup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nl-NL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nl-NL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nl-NL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Objective: Given </a:t>
                </a:r>
                <a14:m>
                  <m:oMath xmlns:m="http://schemas.openxmlformats.org/officeDocument/2006/math">
                    <m:r>
                      <a:rPr lang="nl-NL" sz="20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m:rPr>
                            <m:nor/>
                          </m:rPr>
                          <a:rPr lang="en-GB" sz="2000" dirty="0"/>
                          <m:t> 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nl-NL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GB" sz="2000" dirty="0"/>
                  <a:t>, find most likely acyclic </a:t>
                </a:r>
                <a14:m>
                  <m:oMath xmlns:m="http://schemas.openxmlformats.org/officeDocument/2006/math">
                    <m:r>
                      <a:rPr lang="nl-NL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NL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nl-NL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nl-NL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nl-NL">
                                      <a:latin typeface="Cambria Math" panose="02040503050406030204" pitchFamily="18" charset="0"/>
                                    </a:rPr>
                                    <m:t>acyclic</m:t>
                                  </m:r>
                                </m:lim>
                              </m:limLow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nl-NL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fName>
                        <m:e>
                          <m:r>
                            <a:rPr lang="nl-NL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lvl="2" indent="0">
                  <a:buNone/>
                </a:pPr>
                <a:endParaRPr lang="en-GB" i="1" dirty="0" smtClean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7556501" cy="2207267"/>
              </a:xfrm>
              <a:blipFill rotWithShape="0">
                <a:blip r:embed="rId3"/>
                <a:stretch>
                  <a:fillRect l="-1935" b="-3729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Afgeronde rechthoek 5"/>
          <p:cNvSpPr/>
          <p:nvPr/>
        </p:nvSpPr>
        <p:spPr>
          <a:xfrm>
            <a:off x="2143305" y="2067899"/>
            <a:ext cx="4787537" cy="934381"/>
          </a:xfrm>
          <a:prstGeom prst="roundRect">
            <a:avLst>
              <a:gd name="adj" fmla="val 10819"/>
            </a:avLst>
          </a:prstGeom>
          <a:noFill/>
          <a:ln w="28575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258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Orderings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3" y="1306642"/>
                <a:ext cx="8060921" cy="31160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950" dirty="0" smtClean="0"/>
                  <a:t>Biggest obstacle: Make sure that </a:t>
                </a:r>
                <a14:m>
                  <m:oMath xmlns:m="http://schemas.openxmlformats.org/officeDocument/2006/math">
                    <m:r>
                      <a:rPr lang="nl-NL" sz="195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sz="1950" dirty="0" smtClean="0"/>
                  <a:t> is acyclic</a:t>
                </a:r>
              </a:p>
              <a:p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nl-NL" sz="195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</m:t>
                    </m:r>
                    <m:r>
                      <m:rPr>
                        <m:nor/>
                      </m:rPr>
                      <a:rPr lang="nl-NL" sz="195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GB" sz="195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is</m:t>
                    </m:r>
                    <m:r>
                      <m:rPr>
                        <m:nor/>
                      </m:rPr>
                      <a:rPr lang="en-GB" sz="195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GB" sz="195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m:rPr>
                        <m:sty m:val="p"/>
                      </m:rPr>
                      <a:rPr lang="nl-NL" sz="195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cyclic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⇔</m:t>
                    </m:r>
                    <m:sSup>
                      <m:sSupPr>
                        <m:ctrlPr>
                          <a:rPr lang="en-GB" sz="195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nl-NL" sz="195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𝑊</m:t>
                        </m:r>
                        <m:r>
                          <a:rPr lang="nl-NL" sz="195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nl-NL" sz="195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p>
                        <m:r>
                          <a:rPr lang="nl-NL" sz="195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  <m:r>
                      <a:rPr lang="nl-NL" sz="195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𝑈</m:t>
                    </m:r>
                    <m:r>
                      <a:rPr lang="en-GB" sz="195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endParaRPr lang="en-GB" sz="1950" dirty="0" smtClean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95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ym typeface="Wingdings" panose="05000000000000000000" pitchFamily="2" charset="2"/>
                  </a:rPr>
                  <a:t>Given ordering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GB" dirty="0" smtClean="0">
                    <a:sym typeface="Wingdings" panose="05000000000000000000" pitchFamily="2" charset="2"/>
                  </a:rPr>
                  <a:t>, we can easily find a</a:t>
                </a:r>
                <a:r>
                  <a:rPr lang="en-GB" dirty="0" smtClean="0">
                    <a:sym typeface="Wingdings" panose="05000000000000000000" pitchFamily="2" charset="2"/>
                  </a:rPr>
                  <a:t>n upper triangular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𝑈</m:t>
                    </m:r>
                  </m:oMath>
                </a14:m>
                <a:endParaRPr lang="en-GB" dirty="0" smtClean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95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ym typeface="Wingdings" panose="05000000000000000000" pitchFamily="2" charset="2"/>
                  </a:rPr>
                  <a:t>New obstacle: Search the space of orderings</a:t>
                </a:r>
                <a14:m>
                  <m:oMath xmlns:m="http://schemas.openxmlformats.org/officeDocument/2006/math">
                    <m:r>
                      <a:rPr lang="nl-NL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𝒫</m:t>
                    </m:r>
                  </m:oMath>
                </a14:m>
                <a:r>
                  <a:rPr lang="en-GB" dirty="0" smtClean="0">
                    <a:sym typeface="Wingdings" panose="05000000000000000000" pitchFamily="2" charset="2"/>
                  </a:rPr>
                  <a:t> for a suitable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endParaRPr lang="en-GB" sz="1950" dirty="0" smtClean="0"/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3" y="1306642"/>
                <a:ext cx="8060921" cy="3116068"/>
              </a:xfrm>
              <a:blipFill rotWithShape="0">
                <a:blip r:embed="rId3"/>
                <a:stretch>
                  <a:fillRect l="-1738" t="-23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5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Orderings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758824" y="1306642"/>
                <a:ext cx="2078720" cy="129141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95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950" dirty="0" smtClean="0"/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824" y="1306642"/>
                <a:ext cx="2078720" cy="129141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Structure Learning for High-Dimensional Data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>
                <a:off x="1079256" y="968766"/>
                <a:ext cx="1389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56" y="968766"/>
                <a:ext cx="1389288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94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/>
              <p:cNvSpPr txBox="1"/>
              <p:nvPr/>
            </p:nvSpPr>
            <p:spPr>
              <a:xfrm>
                <a:off x="532043" y="1232142"/>
                <a:ext cx="348093" cy="123110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185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185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185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nl-NL" sz="1850" dirty="0"/>
              </a:p>
            </p:txBody>
          </p:sp>
        </mc:Choice>
        <mc:Fallback xmlns=""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43" y="1232142"/>
                <a:ext cx="348093" cy="12311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jdelijke aanduiding voor inhoud 2"/>
              <p:cNvSpPr txBox="1">
                <a:spLocks/>
              </p:cNvSpPr>
              <p:nvPr/>
            </p:nvSpPr>
            <p:spPr>
              <a:xfrm>
                <a:off x="758824" y="3137406"/>
                <a:ext cx="2078720" cy="1291415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95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0975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60000" indent="-180975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39750" indent="-1778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6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 smtClean="0"/>
              </a:p>
            </p:txBody>
          </p:sp>
        </mc:Choice>
        <mc:Fallback xmlns="">
          <p:sp>
            <p:nvSpPr>
              <p:cNvPr id="8" name="Tijdelijke aanduiding voor inhou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24" y="3137406"/>
                <a:ext cx="2078720" cy="12914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/>
              <p:cNvSpPr txBox="1"/>
              <p:nvPr/>
            </p:nvSpPr>
            <p:spPr>
              <a:xfrm>
                <a:off x="1079256" y="2792496"/>
                <a:ext cx="1389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nl-NL" sz="18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1800" dirty="0"/>
              </a:p>
            </p:txBody>
          </p:sp>
        </mc:Choice>
        <mc:Fallback xmlns="">
          <p:sp>
            <p:nvSpPr>
              <p:cNvPr id="9" name="Tekstvak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56" y="2792496"/>
                <a:ext cx="1389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19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/>
              <p:cNvSpPr txBox="1"/>
              <p:nvPr/>
            </p:nvSpPr>
            <p:spPr>
              <a:xfrm>
                <a:off x="602383" y="3084454"/>
                <a:ext cx="348093" cy="122495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nl-NL" sz="185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185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185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85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1850" dirty="0"/>
              </a:p>
            </p:txBody>
          </p:sp>
        </mc:Choice>
        <mc:Fallback xmlns=""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83" y="3084454"/>
                <a:ext cx="348093" cy="122495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Afbeelding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152" y="933596"/>
            <a:ext cx="3920394" cy="3271157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043" y="1758251"/>
            <a:ext cx="4803282" cy="1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13996</TotalTime>
  <Words>1073</Words>
  <Application>Microsoft Office PowerPoint</Application>
  <PresentationFormat>Diavoorstelling (16:9)</PresentationFormat>
  <Paragraphs>466</Paragraphs>
  <Slides>36</Slides>
  <Notes>30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Wingdings</vt:lpstr>
      <vt:lpstr>Kantoorthema</vt:lpstr>
      <vt:lpstr>Structure Learning in High-Dimensional Time Series Data</vt:lpstr>
      <vt:lpstr>Outline </vt:lpstr>
      <vt:lpstr>Introduction – Example [1]</vt:lpstr>
      <vt:lpstr>Motivation – Root Cause Analysis in a Car</vt:lpstr>
      <vt:lpstr>Formal Problem Setting</vt:lpstr>
      <vt:lpstr>Formal Problem Setting</vt:lpstr>
      <vt:lpstr>Formal Problem Setting</vt:lpstr>
      <vt:lpstr>Orderings</vt:lpstr>
      <vt:lpstr>Orderings</vt:lpstr>
      <vt:lpstr>Methodologies</vt:lpstr>
      <vt:lpstr>1) Random Walk</vt:lpstr>
      <vt:lpstr>1) Random Walk</vt:lpstr>
      <vt:lpstr>1) Greedy Random Walk</vt:lpstr>
      <vt:lpstr>1) Greedy Random Walk</vt:lpstr>
      <vt:lpstr>1) Greedy Random Walk</vt:lpstr>
      <vt:lpstr>1) Greedy Random Walk</vt:lpstr>
      <vt:lpstr>1) Greedy Random Walk</vt:lpstr>
      <vt:lpstr>1) Greedy Random Walk</vt:lpstr>
      <vt:lpstr>1) Greedy Random Walk</vt:lpstr>
      <vt:lpstr>2) Orthogonal Matching Pursuit </vt:lpstr>
      <vt:lpstr>2) Orthogonal Matching Pursuit </vt:lpstr>
      <vt:lpstr>2) Orthogonal Matching Pursuit </vt:lpstr>
      <vt:lpstr>2) Selecting a suitable number of arcs</vt:lpstr>
      <vt:lpstr>2) Selecting a suitable number of arcs</vt:lpstr>
      <vt:lpstr>2) Selecting a suitable number of arcs</vt:lpstr>
      <vt:lpstr>2) Selecting a suitable number of arcs</vt:lpstr>
      <vt:lpstr>3) NOTEARS</vt:lpstr>
      <vt:lpstr>Experimental Results</vt:lpstr>
      <vt:lpstr>Structural Hamming Distance:  #missed arcs  +  #incorrect arcs  +  # reversed arcs</vt:lpstr>
      <vt:lpstr>Expected Excess Risk     difference in predictive performance between W ̂ and optimal W^∗</vt:lpstr>
      <vt:lpstr>Recovering causal pathways using structure learning</vt:lpstr>
      <vt:lpstr>Recovering causal pathways using structure learning</vt:lpstr>
      <vt:lpstr>Conclusions</vt:lpstr>
      <vt:lpstr>Future Directions</vt:lpstr>
      <vt:lpstr>References</vt:lpstr>
      <vt:lpstr>2) Selecting a suitable number of arcs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Quincey, M.G. de</cp:lastModifiedBy>
  <cp:revision>219</cp:revision>
  <dcterms:created xsi:type="dcterms:W3CDTF">2019-11-27T15:26:32Z</dcterms:created>
  <dcterms:modified xsi:type="dcterms:W3CDTF">2022-07-11T11:37:41Z</dcterms:modified>
</cp:coreProperties>
</file>